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3"/>
    <p:sldId id="257" r:id="rId4"/>
    <p:sldId id="258" r:id="rId5"/>
    <p:sldId id="259" r:id="rId6"/>
    <p:sldId id="260" r:id="rId7"/>
    <p:sldId id="261" r:id="rId8"/>
    <p:sldId id="262" r:id="rId9"/>
    <p:sldId id="282" r:id="rId10"/>
    <p:sldId id="263" r:id="rId11"/>
    <p:sldId id="264" r:id="rId12"/>
    <p:sldId id="265" r:id="rId13"/>
    <p:sldId id="266" r:id="rId14"/>
    <p:sldId id="267" r:id="rId15"/>
    <p:sldId id="268" r:id="rId16"/>
    <p:sldId id="269" r:id="rId17"/>
    <p:sldId id="270" r:id="rId18"/>
    <p:sldId id="271" r:id="rId19"/>
    <p:sldId id="283" r:id="rId20"/>
    <p:sldId id="272" r:id="rId21"/>
    <p:sldId id="273" r:id="rId22"/>
    <p:sldId id="274" r:id="rId23"/>
    <p:sldId id="275" r:id="rId24"/>
    <p:sldId id="276" r:id="rId25"/>
    <p:sldId id="277" r:id="rId26"/>
    <p:sldId id="278" r:id="rId27"/>
    <p:sldId id="279" r:id="rId28"/>
    <p:sldId id="280" r:id="rId29"/>
    <p:sldId id="281" r:id="rId30"/>
    <p:sldId id="289" r:id="rId31"/>
    <p:sldId id="284" r:id="rId32"/>
    <p:sldId id="290" r:id="rId33"/>
    <p:sldId id="291" r:id="rId34"/>
    <p:sldId id="293" r:id="rId35"/>
    <p:sldId id="287" r:id="rId36"/>
    <p:sldId id="288" r:id="rId37"/>
    <p:sldId id="296" r:id="rId38"/>
    <p:sldId id="29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102785" y="3860800"/>
            <a:ext cx="5666316" cy="1155700"/>
          </a:xfrm>
        </p:spPr>
        <p:txBody>
          <a:bodyPr wrap="square">
            <a:normAutofit/>
          </a:bodyPr>
          <a:lstStyle>
            <a:lvl1pPr marL="0" indent="0" algn="r">
              <a:buSzTx/>
              <a:buFont typeface="Arial" pitchFamily="34" charset="0"/>
              <a:buNone/>
              <a:defRPr>
                <a:sym typeface="Arial" pitchFamily="34" charset="0"/>
              </a:defRPr>
            </a:lvl1pPr>
          </a:lstStyle>
          <a:p>
            <a:pPr lvl="0"/>
            <a:r>
              <a:rPr lang="zh-CN" noProof="0" dirty="0" smtClean="0">
                <a:sym typeface="Arial" pitchFamily="34" charset="0"/>
              </a:rPr>
              <a:t>单击此处编辑母版副标题样式</a:t>
            </a:r>
            <a:endParaRPr lang="zh-CN" noProof="0" dirty="0" smtClean="0">
              <a:sym typeface="Arial" pitchFamily="34" charset="0"/>
            </a:endParaRPr>
          </a:p>
        </p:txBody>
      </p:sp>
      <p:sp>
        <p:nvSpPr>
          <p:cNvPr id="2052" name="Rectangle 2" descr="#wm#_10_01_*Z"/>
          <p:cNvSpPr>
            <a:spLocks noChangeArrowheads="1"/>
          </p:cNvSpPr>
          <p:nvPr/>
        </p:nvSpPr>
        <p:spPr bwMode="auto">
          <a:xfrm>
            <a:off x="2118" y="2636838"/>
            <a:ext cx="6766983" cy="1223962"/>
          </a:xfrm>
          <a:prstGeom prst="rect">
            <a:avLst/>
          </a:prstGeom>
          <a:solidFill>
            <a:srgbClr val="8FC2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rm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en-US" sz="1800">
              <a:ea typeface="黑体" pitchFamily="49" charset="-122"/>
            </a:endParaRPr>
          </a:p>
        </p:txBody>
      </p:sp>
      <p:sp>
        <p:nvSpPr>
          <p:cNvPr id="2053" name="Rectangle 4" descr="#wm#_10_01_*Z"/>
          <p:cNvSpPr>
            <a:spLocks noChangeArrowheads="1"/>
          </p:cNvSpPr>
          <p:nvPr/>
        </p:nvSpPr>
        <p:spPr bwMode="auto">
          <a:xfrm>
            <a:off x="10128251" y="2636838"/>
            <a:ext cx="2067983" cy="1223962"/>
          </a:xfrm>
          <a:prstGeom prst="rect">
            <a:avLst/>
          </a:prstGeom>
          <a:solidFill>
            <a:srgbClr val="8FC2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en-US" sz="1800">
              <a:ea typeface="黑体" pitchFamily="49" charset="-122"/>
              <a:sym typeface="Arial" pitchFamily="34" charset="0"/>
            </a:endParaRPr>
          </a:p>
        </p:txBody>
      </p:sp>
      <p:sp>
        <p:nvSpPr>
          <p:cNvPr id="2054" name="Text Box 5" descr="#wm#_10_01_*Z"/>
          <p:cNvSpPr txBox="1">
            <a:spLocks noChangeArrowheads="1"/>
          </p:cNvSpPr>
          <p:nvPr/>
        </p:nvSpPr>
        <p:spPr bwMode="auto">
          <a:xfrm>
            <a:off x="6769100" y="2597151"/>
            <a:ext cx="3361267"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AU" altLang="en-US" sz="8000" b="1" i="1" dirty="0" smtClean="0">
                <a:solidFill>
                  <a:srgbClr val="8FC226"/>
                </a:solidFill>
                <a:ea typeface="黑体" pitchFamily="49" charset="-122"/>
              </a:rPr>
              <a:t>201</a:t>
            </a:r>
            <a:r>
              <a:rPr lang="en-US" altLang="en-US" sz="8000" b="1" i="1" dirty="0" smtClean="0">
                <a:solidFill>
                  <a:srgbClr val="8FC226"/>
                </a:solidFill>
                <a:ea typeface="黑体" pitchFamily="49" charset="-122"/>
              </a:rPr>
              <a:t>6</a:t>
            </a:r>
            <a:endParaRPr lang="zh-CN" altLang="en-US" sz="8000" b="1" i="1" dirty="0">
              <a:solidFill>
                <a:srgbClr val="8FC226"/>
              </a:solidFill>
              <a:ea typeface="黑体" pitchFamily="49" charset="-122"/>
            </a:endParaRPr>
          </a:p>
        </p:txBody>
      </p:sp>
      <p:sp>
        <p:nvSpPr>
          <p:cNvPr id="2055" name="Rectangle 7"/>
          <p:cNvSpPr>
            <a:spLocks noGrp="1" noChangeArrowheads="1"/>
          </p:cNvSpPr>
          <p:nvPr>
            <p:ph type="ctrTitle"/>
          </p:nvPr>
        </p:nvSpPr>
        <p:spPr>
          <a:xfrm>
            <a:off x="0" y="2638426"/>
            <a:ext cx="6766984" cy="1222375"/>
          </a:xfrm>
        </p:spPr>
        <p:txBody>
          <a:bodyPr/>
          <a:lstStyle>
            <a:lvl1pPr algn="r">
              <a:defRPr>
                <a:solidFill>
                  <a:schemeClr val="bg1"/>
                </a:solidFill>
              </a:defRPr>
            </a:lvl1pPr>
          </a:lstStyle>
          <a:p>
            <a:pPr lvl="0"/>
            <a:r>
              <a:rPr lang="zh-CN" noProof="0" dirty="0" smtClean="0">
                <a:sym typeface="Arial" pitchFamily="34" charset="0"/>
              </a:rPr>
              <a:t>单击此处编辑母版标题样式</a:t>
            </a:r>
            <a:endParaRPr lang="zh-CN" noProof="0" dirty="0" smtClean="0">
              <a:sym typeface="Arial" pitchFamily="34" charset="0"/>
            </a:endParaRPr>
          </a:p>
        </p:txBody>
      </p:sp>
      <p:sp>
        <p:nvSpPr>
          <p:cNvPr id="2" name="日期占位符 1"/>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1A05B6-A2FF-4F93-97B1-DDCE5BF107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1A05B6-A2FF-4F93-97B1-DDCE5BF10771}" type="slidenum">
              <a:rPr lang="zh-CN" altLang="en-US" smtClean="0"/>
            </a:fld>
            <a:endParaRPr lang="zh-CN" altLang="en-US"/>
          </a:p>
        </p:txBody>
      </p:sp>
      <p:sp>
        <p:nvSpPr>
          <p:cNvPr id="6" name="内容占位符 6"/>
          <p:cNvSpPr>
            <a:spLocks noGrp="1"/>
          </p:cNvSpPr>
          <p:nvPr>
            <p:ph sz="quarter" idx="13"/>
          </p:nvPr>
        </p:nvSpPr>
        <p:spPr>
          <a:xfrm>
            <a:off x="838200" y="816429"/>
            <a:ext cx="10515600" cy="5171621"/>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8443" y="353951"/>
            <a:ext cx="7652657" cy="931408"/>
          </a:xfrm>
        </p:spPr>
        <p:txBody>
          <a:bodyPr>
            <a:normAutofit/>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01A05B6-A2FF-4F93-97B1-DDCE5BF10771}" type="slidenum">
              <a:rPr lang="zh-CN" altLang="en-US" smtClean="0"/>
            </a:fld>
            <a:endParaRPr lang="zh-CN" altLang="en-US"/>
          </a:p>
        </p:txBody>
      </p:sp>
      <p:sp>
        <p:nvSpPr>
          <p:cNvPr id="8" name="等腰三角形 59" descr="#wm#_10_15_*Z"/>
          <p:cNvSpPr>
            <a:spLocks noChangeArrowheads="1"/>
          </p:cNvSpPr>
          <p:nvPr/>
        </p:nvSpPr>
        <p:spPr bwMode="auto">
          <a:xfrm rot="5400000" flipH="1">
            <a:off x="494233" y="615397"/>
            <a:ext cx="639251" cy="408517"/>
          </a:xfrm>
          <a:prstGeom prst="triangle">
            <a:avLst>
              <a:gd name="adj" fmla="val 50000"/>
            </a:avLst>
          </a:prstGeom>
          <a:solidFill>
            <a:srgbClr val="67841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236855" indent="-236855">
              <a:spcBef>
                <a:spcPct val="20000"/>
              </a:spcBef>
              <a:buSzPct val="125000"/>
              <a:buChar char="•"/>
              <a:defRPr>
                <a:solidFill>
                  <a:schemeClr val="bg2"/>
                </a:solidFill>
                <a:latin typeface="Arial" pitchFamily="34" charset="0"/>
                <a:ea typeface="黑体" pitchFamily="49" charset="-122"/>
              </a:defRPr>
            </a:lvl1pPr>
            <a:lvl2pPr marL="742950" indent="-285750" eaLnBrk="0" hangingPunct="0">
              <a:spcBef>
                <a:spcPct val="20000"/>
              </a:spcBef>
              <a:buSzPct val="125000"/>
              <a:buChar char="–"/>
              <a:defRPr>
                <a:solidFill>
                  <a:schemeClr val="bg2"/>
                </a:solidFill>
                <a:latin typeface="Arial" pitchFamily="34" charset="0"/>
                <a:ea typeface="黑体" pitchFamily="49" charset="-122"/>
              </a:defRPr>
            </a:lvl2pPr>
            <a:lvl3pPr marL="1143000" indent="-228600" eaLnBrk="0" hangingPunct="0">
              <a:spcBef>
                <a:spcPct val="20000"/>
              </a:spcBef>
              <a:buSzPct val="125000"/>
              <a:buChar char="•"/>
              <a:defRPr>
                <a:solidFill>
                  <a:schemeClr val="bg2"/>
                </a:solidFill>
                <a:latin typeface="Arial" pitchFamily="34" charset="0"/>
                <a:ea typeface="黑体" pitchFamily="49" charset="-122"/>
              </a:defRPr>
            </a:lvl3pPr>
            <a:lvl4pPr marL="1600200" indent="-228600" eaLnBrk="0" hangingPunct="0">
              <a:spcBef>
                <a:spcPct val="20000"/>
              </a:spcBef>
              <a:buSzPct val="125000"/>
              <a:buChar char="–"/>
              <a:defRPr>
                <a:solidFill>
                  <a:schemeClr val="bg2"/>
                </a:solidFill>
                <a:latin typeface="Arial" pitchFamily="34" charset="0"/>
                <a:ea typeface="黑体" pitchFamily="49" charset="-122"/>
              </a:defRPr>
            </a:lvl4pPr>
            <a:lvl5pPr marL="2057400" indent="-228600" eaLnBrk="0" hangingPunct="0">
              <a:spcBef>
                <a:spcPct val="20000"/>
              </a:spcBef>
              <a:buSzPct val="125000"/>
              <a:buChar char="»"/>
              <a:defRPr>
                <a:solidFill>
                  <a:schemeClr val="bg2"/>
                </a:solidFill>
                <a:latin typeface="Arial" pitchFamily="34" charset="0"/>
                <a:ea typeface="黑体" pitchFamily="49" charset="-122"/>
              </a:defRPr>
            </a:lvl5pPr>
            <a:lvl6pPr marL="25146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6pPr>
            <a:lvl7pPr marL="29718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7pPr>
            <a:lvl8pPr marL="34290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8pPr>
            <a:lvl9pPr marL="38862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9pPr>
          </a:lstStyle>
          <a:p>
            <a:pPr>
              <a:buFontTx/>
              <a:buChar char="•"/>
            </a:pPr>
            <a:endParaRPr lang="zh-CN" altLang="zh-CN" sz="1800">
              <a:latin typeface="Arial" pitchFamily="34" charset="0"/>
              <a:ea typeface="黑体" pitchFamily="49" charset="-122"/>
              <a:sym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normAutofit/>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1A05B6-A2FF-4F93-97B1-DDCE5BF107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175657" y="353951"/>
            <a:ext cx="7854043" cy="931408"/>
          </a:xfrm>
        </p:spPr>
        <p:txBody>
          <a:bodyPr>
            <a:normAutofit/>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2188028"/>
            <a:ext cx="5156200" cy="3938135"/>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2188028"/>
            <a:ext cx="5156200" cy="3938135"/>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F01A05B6-A2FF-4F93-97B1-DDCE5BF10771}" type="slidenum">
              <a:rPr lang="zh-CN" altLang="en-US" smtClean="0"/>
            </a:fld>
            <a:endParaRPr lang="zh-CN" altLang="en-US"/>
          </a:p>
        </p:txBody>
      </p:sp>
      <p:sp>
        <p:nvSpPr>
          <p:cNvPr id="9" name="等腰三角形 59" descr="#wm#_10_15_*Z"/>
          <p:cNvSpPr>
            <a:spLocks noChangeArrowheads="1"/>
          </p:cNvSpPr>
          <p:nvPr/>
        </p:nvSpPr>
        <p:spPr bwMode="auto">
          <a:xfrm rot="5400000" flipH="1">
            <a:off x="494233" y="615397"/>
            <a:ext cx="639251" cy="408517"/>
          </a:xfrm>
          <a:prstGeom prst="triangle">
            <a:avLst>
              <a:gd name="adj" fmla="val 50000"/>
            </a:avLst>
          </a:prstGeom>
          <a:solidFill>
            <a:srgbClr val="67841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236855" indent="-236855">
              <a:spcBef>
                <a:spcPct val="20000"/>
              </a:spcBef>
              <a:buSzPct val="125000"/>
              <a:buChar char="•"/>
              <a:defRPr>
                <a:solidFill>
                  <a:schemeClr val="bg2"/>
                </a:solidFill>
                <a:latin typeface="Arial" pitchFamily="34" charset="0"/>
                <a:ea typeface="黑体" pitchFamily="49" charset="-122"/>
              </a:defRPr>
            </a:lvl1pPr>
            <a:lvl2pPr marL="742950" indent="-285750" eaLnBrk="0" hangingPunct="0">
              <a:spcBef>
                <a:spcPct val="20000"/>
              </a:spcBef>
              <a:buSzPct val="125000"/>
              <a:buChar char="–"/>
              <a:defRPr>
                <a:solidFill>
                  <a:schemeClr val="bg2"/>
                </a:solidFill>
                <a:latin typeface="Arial" pitchFamily="34" charset="0"/>
                <a:ea typeface="黑体" pitchFamily="49" charset="-122"/>
              </a:defRPr>
            </a:lvl2pPr>
            <a:lvl3pPr marL="1143000" indent="-228600" eaLnBrk="0" hangingPunct="0">
              <a:spcBef>
                <a:spcPct val="20000"/>
              </a:spcBef>
              <a:buSzPct val="125000"/>
              <a:buChar char="•"/>
              <a:defRPr>
                <a:solidFill>
                  <a:schemeClr val="bg2"/>
                </a:solidFill>
                <a:latin typeface="Arial" pitchFamily="34" charset="0"/>
                <a:ea typeface="黑体" pitchFamily="49" charset="-122"/>
              </a:defRPr>
            </a:lvl3pPr>
            <a:lvl4pPr marL="1600200" indent="-228600" eaLnBrk="0" hangingPunct="0">
              <a:spcBef>
                <a:spcPct val="20000"/>
              </a:spcBef>
              <a:buSzPct val="125000"/>
              <a:buChar char="–"/>
              <a:defRPr>
                <a:solidFill>
                  <a:schemeClr val="bg2"/>
                </a:solidFill>
                <a:latin typeface="Arial" pitchFamily="34" charset="0"/>
                <a:ea typeface="黑体" pitchFamily="49" charset="-122"/>
              </a:defRPr>
            </a:lvl4pPr>
            <a:lvl5pPr marL="2057400" indent="-228600" eaLnBrk="0" hangingPunct="0">
              <a:spcBef>
                <a:spcPct val="20000"/>
              </a:spcBef>
              <a:buSzPct val="125000"/>
              <a:buChar char="»"/>
              <a:defRPr>
                <a:solidFill>
                  <a:schemeClr val="bg2"/>
                </a:solidFill>
                <a:latin typeface="Arial" pitchFamily="34" charset="0"/>
                <a:ea typeface="黑体" pitchFamily="49" charset="-122"/>
              </a:defRPr>
            </a:lvl5pPr>
            <a:lvl6pPr marL="25146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6pPr>
            <a:lvl7pPr marL="29718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7pPr>
            <a:lvl8pPr marL="34290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8pPr>
            <a:lvl9pPr marL="38862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9pPr>
          </a:lstStyle>
          <a:p>
            <a:pPr>
              <a:buFontTx/>
              <a:buChar char="•"/>
            </a:pPr>
            <a:endParaRPr lang="zh-CN" altLang="zh-CN" sz="1800">
              <a:latin typeface="Arial" pitchFamily="34" charset="0"/>
              <a:ea typeface="黑体" pitchFamily="49" charset="-122"/>
              <a:sym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40318" y="1681163"/>
            <a:ext cx="5158316"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318" y="2505075"/>
            <a:ext cx="5158316"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71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717" cy="3684588"/>
          </a:xfrm>
        </p:spPr>
        <p:txBody>
          <a:bodyPr>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9" name="标题 1"/>
          <p:cNvSpPr>
            <a:spLocks noGrp="1"/>
          </p:cNvSpPr>
          <p:nvPr>
            <p:ph type="title"/>
          </p:nvPr>
        </p:nvSpPr>
        <p:spPr>
          <a:xfrm>
            <a:off x="1202267" y="422276"/>
            <a:ext cx="8047567" cy="790575"/>
          </a:xfrm>
        </p:spPr>
        <p:txBody>
          <a:bodyPr>
            <a:normAutofit/>
          </a:bodyPr>
          <a:lstStyle/>
          <a:p>
            <a:r>
              <a:rPr lang="zh-CN" altLang="en-US" smtClean="0"/>
              <a:t>单击此处编辑母版标题样式</a:t>
            </a:r>
            <a:endParaRPr lang="zh-CN" altLang="en-US"/>
          </a:p>
        </p:txBody>
      </p:sp>
      <p:sp>
        <p:nvSpPr>
          <p:cNvPr id="2" name="日期占位符 1"/>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10" name="灯片编号占位符 9"/>
          <p:cNvSpPr>
            <a:spLocks noGrp="1"/>
          </p:cNvSpPr>
          <p:nvPr>
            <p:ph type="sldNum" sz="quarter" idx="12"/>
          </p:nvPr>
        </p:nvSpPr>
        <p:spPr/>
        <p:txBody>
          <a:bodyPr/>
          <a:lstStyle/>
          <a:p>
            <a:fld id="{F01A05B6-A2FF-4F93-97B1-DDCE5BF10771}" type="slidenum">
              <a:rPr lang="zh-CN" altLang="en-US" smtClean="0"/>
            </a:fld>
            <a:endParaRPr lang="zh-CN" altLang="en-US"/>
          </a:p>
        </p:txBody>
      </p:sp>
      <p:sp>
        <p:nvSpPr>
          <p:cNvPr id="11" name="等腰三角形 59" descr="#wm#_10_15_*Z"/>
          <p:cNvSpPr>
            <a:spLocks noChangeArrowheads="1"/>
          </p:cNvSpPr>
          <p:nvPr/>
        </p:nvSpPr>
        <p:spPr bwMode="auto">
          <a:xfrm rot="5400000" flipH="1">
            <a:off x="494233" y="615397"/>
            <a:ext cx="639251" cy="408517"/>
          </a:xfrm>
          <a:prstGeom prst="triangle">
            <a:avLst>
              <a:gd name="adj" fmla="val 50000"/>
            </a:avLst>
          </a:prstGeom>
          <a:solidFill>
            <a:srgbClr val="67841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236855" indent="-236855">
              <a:spcBef>
                <a:spcPct val="20000"/>
              </a:spcBef>
              <a:buSzPct val="125000"/>
              <a:buChar char="•"/>
              <a:defRPr>
                <a:solidFill>
                  <a:schemeClr val="bg2"/>
                </a:solidFill>
                <a:latin typeface="Arial" pitchFamily="34" charset="0"/>
                <a:ea typeface="黑体" pitchFamily="49" charset="-122"/>
              </a:defRPr>
            </a:lvl1pPr>
            <a:lvl2pPr marL="742950" indent="-285750" eaLnBrk="0" hangingPunct="0">
              <a:spcBef>
                <a:spcPct val="20000"/>
              </a:spcBef>
              <a:buSzPct val="125000"/>
              <a:buChar char="–"/>
              <a:defRPr>
                <a:solidFill>
                  <a:schemeClr val="bg2"/>
                </a:solidFill>
                <a:latin typeface="Arial" pitchFamily="34" charset="0"/>
                <a:ea typeface="黑体" pitchFamily="49" charset="-122"/>
              </a:defRPr>
            </a:lvl2pPr>
            <a:lvl3pPr marL="1143000" indent="-228600" eaLnBrk="0" hangingPunct="0">
              <a:spcBef>
                <a:spcPct val="20000"/>
              </a:spcBef>
              <a:buSzPct val="125000"/>
              <a:buChar char="•"/>
              <a:defRPr>
                <a:solidFill>
                  <a:schemeClr val="bg2"/>
                </a:solidFill>
                <a:latin typeface="Arial" pitchFamily="34" charset="0"/>
                <a:ea typeface="黑体" pitchFamily="49" charset="-122"/>
              </a:defRPr>
            </a:lvl3pPr>
            <a:lvl4pPr marL="1600200" indent="-228600" eaLnBrk="0" hangingPunct="0">
              <a:spcBef>
                <a:spcPct val="20000"/>
              </a:spcBef>
              <a:buSzPct val="125000"/>
              <a:buChar char="–"/>
              <a:defRPr>
                <a:solidFill>
                  <a:schemeClr val="bg2"/>
                </a:solidFill>
                <a:latin typeface="Arial" pitchFamily="34" charset="0"/>
                <a:ea typeface="黑体" pitchFamily="49" charset="-122"/>
              </a:defRPr>
            </a:lvl4pPr>
            <a:lvl5pPr marL="2057400" indent="-228600" eaLnBrk="0" hangingPunct="0">
              <a:spcBef>
                <a:spcPct val="20000"/>
              </a:spcBef>
              <a:buSzPct val="125000"/>
              <a:buChar char="»"/>
              <a:defRPr>
                <a:solidFill>
                  <a:schemeClr val="bg2"/>
                </a:solidFill>
                <a:latin typeface="Arial" pitchFamily="34" charset="0"/>
                <a:ea typeface="黑体" pitchFamily="49" charset="-122"/>
              </a:defRPr>
            </a:lvl5pPr>
            <a:lvl6pPr marL="25146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6pPr>
            <a:lvl7pPr marL="29718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7pPr>
            <a:lvl8pPr marL="34290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8pPr>
            <a:lvl9pPr marL="38862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9pPr>
          </a:lstStyle>
          <a:p>
            <a:pPr>
              <a:buFontTx/>
              <a:buChar char="•"/>
            </a:pPr>
            <a:endParaRPr lang="zh-CN" altLang="zh-CN" sz="1800">
              <a:latin typeface="Arial" pitchFamily="34" charset="0"/>
              <a:ea typeface="黑体" pitchFamily="49" charset="-122"/>
              <a:sym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870400" y="3157200"/>
            <a:ext cx="6451200" cy="590400"/>
          </a:xfrm>
        </p:spPr>
        <p:txBody>
          <a:bodyPr>
            <a:normAutofit/>
          </a:bodyPr>
          <a:lstStyle>
            <a:lvl1pPr algn="ctr">
              <a:defRPr sz="3200">
                <a:solidFill>
                  <a:srgbClr val="505050"/>
                </a:solidFill>
              </a:defRPr>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01A05B6-A2FF-4F93-97B1-DDCE5BF10771}" type="slidenum">
              <a:rPr lang="zh-CN" altLang="en-US" smtClean="0"/>
            </a:fld>
            <a:endParaRPr lang="zh-CN" altLang="en-US"/>
          </a:p>
        </p:txBody>
      </p:sp>
      <p:sp>
        <p:nvSpPr>
          <p:cNvPr id="8" name="等腰三角形 59"/>
          <p:cNvSpPr>
            <a:spLocks noChangeArrowheads="1"/>
          </p:cNvSpPr>
          <p:nvPr>
            <p:custDataLst>
              <p:tags r:id="rId2"/>
            </p:custDataLst>
          </p:nvPr>
        </p:nvSpPr>
        <p:spPr bwMode="auto">
          <a:xfrm rot="60000" flipH="1">
            <a:off x="5783570" y="2175560"/>
            <a:ext cx="1486625" cy="955082"/>
          </a:xfrm>
          <a:prstGeom prst="triangle">
            <a:avLst>
              <a:gd name="adj" fmla="val 50000"/>
            </a:avLst>
          </a:prstGeom>
          <a:solidFill>
            <a:srgbClr val="B6E68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ctr">
              <a:spcBef>
                <a:spcPct val="20000"/>
              </a:spcBef>
              <a:buSzPct val="125000"/>
              <a:defRPr>
                <a:solidFill>
                  <a:schemeClr val="bg2"/>
                </a:solidFill>
                <a:latin typeface="Arial" pitchFamily="34" charset="0"/>
                <a:ea typeface="黑体" pitchFamily="49" charset="-122"/>
                <a:sym typeface="Arial" pitchFamily="34" charset="0"/>
              </a:defRPr>
            </a:lvl1pPr>
            <a:lvl2pPr marL="742950" indent="-285750" algn="ctr" eaLnBrk="0" hangingPunct="0">
              <a:spcBef>
                <a:spcPct val="20000"/>
              </a:spcBef>
              <a:buSzPct val="125000"/>
              <a:defRPr>
                <a:solidFill>
                  <a:schemeClr val="bg2"/>
                </a:solidFill>
                <a:latin typeface="Arial" pitchFamily="34" charset="0"/>
                <a:ea typeface="黑体" pitchFamily="49" charset="-122"/>
                <a:sym typeface="Arial" pitchFamily="34" charset="0"/>
              </a:defRPr>
            </a:lvl2pPr>
            <a:lvl3pPr marL="11430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3pPr>
            <a:lvl4pPr marL="16002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4pPr>
            <a:lvl5pPr marL="20574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5pPr>
            <a:lvl6pPr marL="25146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6pPr>
            <a:lvl7pPr marL="29718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7pPr>
            <a:lvl8pPr marL="34290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8pPr>
            <a:lvl9pPr marL="38862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9pPr>
          </a:lstStyle>
          <a:p>
            <a:pPr>
              <a:spcBef>
                <a:spcPct val="0"/>
              </a:spcBef>
            </a:pPr>
            <a:endParaRPr lang="zh-CN" altLang="zh-CN">
              <a:solidFill>
                <a:srgbClr val="FFFFFF"/>
              </a:solidFill>
            </a:endParaRPr>
          </a:p>
        </p:txBody>
      </p:sp>
      <p:sp>
        <p:nvSpPr>
          <p:cNvPr id="9" name="等腰三角形 59"/>
          <p:cNvSpPr>
            <a:spLocks noChangeArrowheads="1"/>
          </p:cNvSpPr>
          <p:nvPr>
            <p:custDataLst>
              <p:tags r:id="rId3"/>
            </p:custDataLst>
          </p:nvPr>
        </p:nvSpPr>
        <p:spPr bwMode="auto">
          <a:xfrm rot="60000" flipH="1">
            <a:off x="5072261" y="2175560"/>
            <a:ext cx="1486625" cy="955082"/>
          </a:xfrm>
          <a:prstGeom prst="triangle">
            <a:avLst>
              <a:gd name="adj" fmla="val 50000"/>
            </a:avLst>
          </a:prstGeom>
          <a:solidFill>
            <a:srgbClr val="8FC22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ctr">
              <a:spcBef>
                <a:spcPct val="20000"/>
              </a:spcBef>
              <a:buSzPct val="125000"/>
              <a:defRPr>
                <a:solidFill>
                  <a:schemeClr val="bg2"/>
                </a:solidFill>
                <a:latin typeface="Arial" pitchFamily="34" charset="0"/>
                <a:ea typeface="黑体" pitchFamily="49" charset="-122"/>
                <a:sym typeface="Arial" pitchFamily="34" charset="0"/>
              </a:defRPr>
            </a:lvl1pPr>
            <a:lvl2pPr marL="742950" indent="-285750" algn="ctr" eaLnBrk="0" hangingPunct="0">
              <a:spcBef>
                <a:spcPct val="20000"/>
              </a:spcBef>
              <a:buSzPct val="125000"/>
              <a:defRPr>
                <a:solidFill>
                  <a:schemeClr val="bg2"/>
                </a:solidFill>
                <a:latin typeface="Arial" pitchFamily="34" charset="0"/>
                <a:ea typeface="黑体" pitchFamily="49" charset="-122"/>
                <a:sym typeface="Arial" pitchFamily="34" charset="0"/>
              </a:defRPr>
            </a:lvl2pPr>
            <a:lvl3pPr marL="11430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3pPr>
            <a:lvl4pPr marL="16002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4pPr>
            <a:lvl5pPr marL="2057400" indent="-228600" algn="ctr" eaLnBrk="0" hangingPunct="0">
              <a:spcBef>
                <a:spcPct val="20000"/>
              </a:spcBef>
              <a:buSzPct val="125000"/>
              <a:defRPr>
                <a:solidFill>
                  <a:schemeClr val="bg2"/>
                </a:solidFill>
                <a:latin typeface="Arial" pitchFamily="34" charset="0"/>
                <a:ea typeface="黑体" pitchFamily="49" charset="-122"/>
                <a:sym typeface="Arial" pitchFamily="34" charset="0"/>
              </a:defRPr>
            </a:lvl5pPr>
            <a:lvl6pPr marL="25146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6pPr>
            <a:lvl7pPr marL="29718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7pPr>
            <a:lvl8pPr marL="34290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8pPr>
            <a:lvl9pPr marL="3886200" indent="-228600" algn="ctr" eaLnBrk="0" fontAlgn="base" hangingPunct="0">
              <a:spcBef>
                <a:spcPct val="20000"/>
              </a:spcBef>
              <a:spcAft>
                <a:spcPct val="0"/>
              </a:spcAft>
              <a:buSzPct val="125000"/>
              <a:buFont typeface="Arial" pitchFamily="34" charset="0"/>
              <a:defRPr>
                <a:solidFill>
                  <a:schemeClr val="bg2"/>
                </a:solidFill>
                <a:latin typeface="Arial" pitchFamily="34" charset="0"/>
                <a:ea typeface="黑体" pitchFamily="49" charset="-122"/>
                <a:sym typeface="Arial" pitchFamily="34" charset="0"/>
              </a:defRPr>
            </a:lvl9pPr>
          </a:lstStyle>
          <a:p>
            <a:pPr>
              <a:spcBef>
                <a:spcPct val="0"/>
              </a:spcBef>
            </a:pPr>
            <a:endParaRPr lang="zh-CN" altLang="zh-CN">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01A05B6-A2FF-4F93-97B1-DDCE5BF107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04800" y="421200"/>
            <a:ext cx="8049600" cy="792000"/>
          </a:xfrm>
        </p:spPr>
        <p:txBody>
          <a:bodyPr anchor="ctr" anchorCtr="0"/>
          <a:lstStyle>
            <a:lvl1pPr>
              <a:defRPr sz="3200">
                <a:solidFill>
                  <a:srgbClr val="6F8A1B"/>
                </a:solidFill>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6941461" y="1602000"/>
            <a:ext cx="4022400" cy="4525200"/>
          </a:xfrm>
        </p:spPr>
        <p:txBody>
          <a:bodyPr/>
          <a:lstStyle>
            <a:lvl1pPr marL="0" indent="0">
              <a:buNone/>
              <a:defRPr sz="3200">
                <a:solidFill>
                  <a:srgbClr val="80808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200" y="1587600"/>
            <a:ext cx="5751786" cy="4525200"/>
          </a:xfrm>
        </p:spPr>
        <p:txBody>
          <a:bodyPr>
            <a:normAutofit/>
          </a:bodyPr>
          <a:lstStyle>
            <a:lvl1pPr marL="285750" indent="-285750">
              <a:buFont typeface="Arial" pitchFamily="34" charset="0"/>
              <a:buChar char="•"/>
              <a:defRPr sz="1800">
                <a:solidFill>
                  <a:srgbClr val="80808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8" name="等腰三角形 59" descr="#wm#_10_15_*Z"/>
          <p:cNvSpPr>
            <a:spLocks noChangeArrowheads="1"/>
          </p:cNvSpPr>
          <p:nvPr/>
        </p:nvSpPr>
        <p:spPr bwMode="auto">
          <a:xfrm rot="5400000" flipH="1">
            <a:off x="494233" y="615397"/>
            <a:ext cx="639251" cy="408517"/>
          </a:xfrm>
          <a:prstGeom prst="triangle">
            <a:avLst>
              <a:gd name="adj" fmla="val 50000"/>
            </a:avLst>
          </a:prstGeom>
          <a:solidFill>
            <a:srgbClr val="67841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236855" indent="-236855">
              <a:spcBef>
                <a:spcPct val="20000"/>
              </a:spcBef>
              <a:buSzPct val="125000"/>
              <a:buChar char="•"/>
              <a:defRPr>
                <a:solidFill>
                  <a:schemeClr val="bg2"/>
                </a:solidFill>
                <a:latin typeface="Arial" pitchFamily="34" charset="0"/>
                <a:ea typeface="黑体" pitchFamily="49" charset="-122"/>
              </a:defRPr>
            </a:lvl1pPr>
            <a:lvl2pPr marL="742950" indent="-285750" eaLnBrk="0" hangingPunct="0">
              <a:spcBef>
                <a:spcPct val="20000"/>
              </a:spcBef>
              <a:buSzPct val="125000"/>
              <a:buChar char="–"/>
              <a:defRPr>
                <a:solidFill>
                  <a:schemeClr val="bg2"/>
                </a:solidFill>
                <a:latin typeface="Arial" pitchFamily="34" charset="0"/>
                <a:ea typeface="黑体" pitchFamily="49" charset="-122"/>
              </a:defRPr>
            </a:lvl2pPr>
            <a:lvl3pPr marL="1143000" indent="-228600" eaLnBrk="0" hangingPunct="0">
              <a:spcBef>
                <a:spcPct val="20000"/>
              </a:spcBef>
              <a:buSzPct val="125000"/>
              <a:buChar char="•"/>
              <a:defRPr>
                <a:solidFill>
                  <a:schemeClr val="bg2"/>
                </a:solidFill>
                <a:latin typeface="Arial" pitchFamily="34" charset="0"/>
                <a:ea typeface="黑体" pitchFamily="49" charset="-122"/>
              </a:defRPr>
            </a:lvl3pPr>
            <a:lvl4pPr marL="1600200" indent="-228600" eaLnBrk="0" hangingPunct="0">
              <a:spcBef>
                <a:spcPct val="20000"/>
              </a:spcBef>
              <a:buSzPct val="125000"/>
              <a:buChar char="–"/>
              <a:defRPr>
                <a:solidFill>
                  <a:schemeClr val="bg2"/>
                </a:solidFill>
                <a:latin typeface="Arial" pitchFamily="34" charset="0"/>
                <a:ea typeface="黑体" pitchFamily="49" charset="-122"/>
              </a:defRPr>
            </a:lvl4pPr>
            <a:lvl5pPr marL="2057400" indent="-228600" eaLnBrk="0" hangingPunct="0">
              <a:spcBef>
                <a:spcPct val="20000"/>
              </a:spcBef>
              <a:buSzPct val="125000"/>
              <a:buChar char="»"/>
              <a:defRPr>
                <a:solidFill>
                  <a:schemeClr val="bg2"/>
                </a:solidFill>
                <a:latin typeface="Arial" pitchFamily="34" charset="0"/>
                <a:ea typeface="黑体" pitchFamily="49" charset="-122"/>
              </a:defRPr>
            </a:lvl5pPr>
            <a:lvl6pPr marL="25146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6pPr>
            <a:lvl7pPr marL="29718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7pPr>
            <a:lvl8pPr marL="34290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8pPr>
            <a:lvl9pPr marL="3886200" indent="-228600" eaLnBrk="0" fontAlgn="base" hangingPunct="0">
              <a:spcBef>
                <a:spcPct val="20000"/>
              </a:spcBef>
              <a:spcAft>
                <a:spcPct val="0"/>
              </a:spcAft>
              <a:buSzPct val="125000"/>
              <a:buChar char="»"/>
              <a:defRPr>
                <a:solidFill>
                  <a:schemeClr val="bg2"/>
                </a:solidFill>
                <a:latin typeface="Arial" pitchFamily="34" charset="0"/>
                <a:ea typeface="黑体" pitchFamily="49" charset="-122"/>
              </a:defRPr>
            </a:lvl9pPr>
          </a:lstStyle>
          <a:p>
            <a:pPr>
              <a:buFontTx/>
              <a:buChar char="•"/>
            </a:pPr>
            <a:endParaRPr lang="zh-CN" altLang="zh-CN" sz="1800">
              <a:latin typeface="Arial" pitchFamily="34" charset="0"/>
              <a:ea typeface="黑体" pitchFamily="49" charset="-122"/>
              <a:sym typeface="Arial" pitchFamily="34" charset="0"/>
            </a:endParaRPr>
          </a:p>
        </p:txBody>
      </p:sp>
      <p:sp>
        <p:nvSpPr>
          <p:cNvPr id="9" name="日期占位符 8"/>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10" name="页脚占位符 9"/>
          <p:cNvSpPr>
            <a:spLocks noGrp="1"/>
          </p:cNvSpPr>
          <p:nvPr>
            <p:ph type="ftr" sz="quarter" idx="11"/>
          </p:nvPr>
        </p:nvSpPr>
        <p:spPr/>
        <p:txBody>
          <a:bodyPr/>
          <a:lstStyle/>
          <a:p>
            <a:endParaRPr lang="zh-CN" altLang="en-US"/>
          </a:p>
        </p:txBody>
      </p:sp>
      <p:sp>
        <p:nvSpPr>
          <p:cNvPr id="11" name="灯片编号占位符 10"/>
          <p:cNvSpPr>
            <a:spLocks noGrp="1"/>
          </p:cNvSpPr>
          <p:nvPr>
            <p:ph type="sldNum" sz="quarter" idx="12"/>
          </p:nvPr>
        </p:nvSpPr>
        <p:spPr/>
        <p:txBody>
          <a:bodyPr/>
          <a:lstStyle/>
          <a:p>
            <a:fld id="{F01A05B6-A2FF-4F93-97B1-DDCE5BF107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10312" y="422275"/>
            <a:ext cx="1354667" cy="5703888"/>
          </a:xfrm>
        </p:spPr>
        <p:txBody>
          <a:bodyPr vert="eaVert">
            <a:normAutofit/>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1" y="422275"/>
            <a:ext cx="6668910" cy="5703888"/>
          </a:xfrm>
        </p:spPr>
        <p:txBody>
          <a:bodyPr vert="eaVert">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1DF4E06-FD59-4CBA-A3CB-E79F547CC4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01A05B6-A2FF-4F93-97B1-DDCE5BF107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1">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43000" y="961119"/>
            <a:ext cx="7854043" cy="931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normAutofit/>
          </a:bodyPr>
          <a:lstStyle/>
          <a:p>
            <a:pPr lvl="0"/>
            <a:r>
              <a:rPr lang="zh-CN" smtClean="0">
                <a:sym typeface="Arial" pitchFamily="34" charset="0"/>
              </a:rPr>
              <a:t>单击此处编辑母版标题样式</a:t>
            </a:r>
            <a:endParaRPr lang="zh-CN" smtClean="0">
              <a:sym typeface="Arial" pitchFamily="34" charset="0"/>
            </a:endParaRPr>
          </a:p>
        </p:txBody>
      </p:sp>
      <p:sp>
        <p:nvSpPr>
          <p:cNvPr id="1027" name="Rectangle 3"/>
          <p:cNvSpPr>
            <a:spLocks noGrp="1" noChangeArrowheads="1"/>
          </p:cNvSpPr>
          <p:nvPr>
            <p:ph type="body" idx="1"/>
          </p:nvPr>
        </p:nvSpPr>
        <p:spPr bwMode="auto">
          <a:xfrm>
            <a:off x="838200" y="2122714"/>
            <a:ext cx="10515600" cy="400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normAutofit/>
          </a:bodyPr>
          <a:lstStyle/>
          <a:p>
            <a:pPr lvl="0"/>
            <a:r>
              <a:rPr lang="zh-CN" dirty="0" smtClean="0"/>
              <a:t>单击此处编辑母版文本样式</a:t>
            </a:r>
            <a:endParaRPr lang="zh-CN" dirty="0" smtClean="0"/>
          </a:p>
          <a:p>
            <a:pPr lvl="1"/>
            <a:r>
              <a:rPr lang="zh-CN" dirty="0" smtClean="0"/>
              <a:t>第二级</a:t>
            </a:r>
            <a:endParaRPr lang="zh-CN" dirty="0" smtClean="0"/>
          </a:p>
          <a:p>
            <a:pPr lvl="2"/>
            <a:r>
              <a:rPr lang="zh-CN" dirty="0" smtClean="0"/>
              <a:t>第三级</a:t>
            </a:r>
            <a:endParaRPr lang="zh-CN" dirty="0" smtClean="0"/>
          </a:p>
          <a:p>
            <a:pPr lvl="3"/>
            <a:r>
              <a:rPr lang="zh-CN" dirty="0" smtClean="0"/>
              <a:t>第四级</a:t>
            </a:r>
            <a:endParaRPr lang="zh-CN" dirty="0" smtClean="0"/>
          </a:p>
          <a:p>
            <a:pPr lvl="4"/>
            <a:r>
              <a:rPr lang="zh-CN" dirty="0" smtClean="0"/>
              <a:t>第五级</a:t>
            </a:r>
            <a:endParaRPr lang="zh-CN" dirty="0" smtClean="0"/>
          </a:p>
        </p:txBody>
      </p:sp>
      <p:sp>
        <p:nvSpPr>
          <p:cNvPr id="2" name="日期占位符 1"/>
          <p:cNvSpPr>
            <a:spLocks noGrp="1"/>
          </p:cNvSpPr>
          <p:nvPr>
            <p:ph type="dt" sz="half" idx="2"/>
          </p:nvPr>
        </p:nvSpPr>
        <p:spPr>
          <a:xfrm>
            <a:off x="838200" y="6356351"/>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B1DF4E06-FD59-4CBA-A3CB-E79F547CC498}" type="datetimeFigureOut">
              <a:rPr lang="zh-CN" altLang="en-US" smtClean="0"/>
            </a:fld>
            <a:endParaRPr lang="zh-CN" altLang="en-US"/>
          </a:p>
        </p:txBody>
      </p:sp>
      <p:sp>
        <p:nvSpPr>
          <p:cNvPr id="3" name="页脚占位符 2"/>
          <p:cNvSpPr>
            <a:spLocks noGrp="1"/>
          </p:cNvSpPr>
          <p:nvPr>
            <p:ph type="ftr" sz="quarter" idx="3"/>
          </p:nvPr>
        </p:nvSpPr>
        <p:spPr>
          <a:xfrm>
            <a:off x="4038600" y="6356351"/>
            <a:ext cx="4114800" cy="365125"/>
          </a:xfrm>
          <a:prstGeom prst="rect">
            <a:avLst/>
          </a:prstGeom>
        </p:spPr>
        <p:txBody>
          <a:bodyPr vert="horz" wrap="square"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4" name="灯片编号占位符 3"/>
          <p:cNvSpPr>
            <a:spLocks noGrp="1"/>
          </p:cNvSpPr>
          <p:nvPr>
            <p:ph type="sldNum" sz="quarter" idx="4"/>
          </p:nvPr>
        </p:nvSpPr>
        <p:spPr>
          <a:xfrm>
            <a:off x="8610600" y="6356351"/>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F01A05B6-A2FF-4F93-97B1-DDCE5BF107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spcBef>
          <a:spcPct val="0"/>
        </a:spcBef>
        <a:spcAft>
          <a:spcPct val="0"/>
        </a:spcAft>
        <a:buFont typeface="Arial" pitchFamily="34" charset="0"/>
        <a:defRPr sz="3600" kern="1200">
          <a:solidFill>
            <a:srgbClr val="6F8A1B"/>
          </a:solidFill>
          <a:latin typeface="Arial" pitchFamily="34" charset="0"/>
          <a:ea typeface="黑体" pitchFamily="49" charset="-122"/>
          <a:cs typeface="+mj-cs"/>
          <a:sym typeface="Arial" pitchFamily="34" charset="0"/>
        </a:defRPr>
      </a:lvl1pPr>
      <a:lvl2pPr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2pPr>
      <a:lvl3pPr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3pPr>
      <a:lvl4pPr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4pPr>
      <a:lvl5pPr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5pPr>
      <a:lvl6pPr marL="457200"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6pPr>
      <a:lvl7pPr marL="914400"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7pPr>
      <a:lvl8pPr marL="1371600"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8pPr>
      <a:lvl9pPr marL="1828800" algn="l" rtl="0" eaLnBrk="0" fontAlgn="base" hangingPunct="0">
        <a:spcBef>
          <a:spcPct val="0"/>
        </a:spcBef>
        <a:spcAft>
          <a:spcPct val="0"/>
        </a:spcAft>
        <a:buFont typeface="Arial" pitchFamily="34" charset="0"/>
        <a:defRPr sz="3200">
          <a:solidFill>
            <a:srgbClr val="6F8A1B"/>
          </a:solidFill>
          <a:latin typeface="Arial" pitchFamily="34" charset="0"/>
          <a:ea typeface="黑体" pitchFamily="49" charset="-122"/>
          <a:sym typeface="Arial" pitchFamily="34" charset="0"/>
        </a:defRPr>
      </a:lvl9pPr>
    </p:titleStyle>
    <p:bodyStyle>
      <a:lvl1pPr marL="236855" indent="-236855" algn="l" rtl="0" fontAlgn="base">
        <a:spcBef>
          <a:spcPts val="0"/>
        </a:spcBef>
        <a:spcAft>
          <a:spcPct val="0"/>
        </a:spcAft>
        <a:buSzPct val="125000"/>
        <a:buChar char="•"/>
        <a:defRPr sz="2400" kern="1200">
          <a:solidFill>
            <a:schemeClr val="bg2"/>
          </a:solidFill>
          <a:latin typeface="Arial" pitchFamily="34" charset="0"/>
          <a:ea typeface="黑体" pitchFamily="49" charset="-122"/>
          <a:cs typeface="+mn-cs"/>
          <a:sym typeface="Arial" pitchFamily="34" charset="0"/>
        </a:defRPr>
      </a:lvl1pPr>
      <a:lvl2pPr marL="742950" indent="-285750" algn="l" rtl="0" eaLnBrk="0" fontAlgn="base" hangingPunct="0">
        <a:spcBef>
          <a:spcPts val="0"/>
        </a:spcBef>
        <a:spcAft>
          <a:spcPct val="0"/>
        </a:spcAft>
        <a:buSzPct val="125000"/>
        <a:buFont typeface="Arial" pitchFamily="34" charset="0"/>
        <a:buChar char="•"/>
        <a:defRPr sz="2000" kern="1200">
          <a:solidFill>
            <a:schemeClr val="bg2"/>
          </a:solidFill>
          <a:latin typeface="Arial" pitchFamily="34" charset="0"/>
          <a:ea typeface="黑体" pitchFamily="49" charset="-122"/>
          <a:cs typeface="+mn-cs"/>
          <a:sym typeface="Arial" pitchFamily="34" charset="0"/>
        </a:defRPr>
      </a:lvl2pPr>
      <a:lvl3pPr marL="1200150" indent="-285750" algn="l" rtl="0" eaLnBrk="0" fontAlgn="base" hangingPunct="0">
        <a:spcBef>
          <a:spcPts val="0"/>
        </a:spcBef>
        <a:spcAft>
          <a:spcPct val="0"/>
        </a:spcAft>
        <a:buSzPct val="125000"/>
        <a:buFont typeface="Arial" pitchFamily="34" charset="0"/>
        <a:buChar char="•"/>
        <a:defRPr kern="1200">
          <a:solidFill>
            <a:schemeClr val="bg2"/>
          </a:solidFill>
          <a:latin typeface="Arial" pitchFamily="34" charset="0"/>
          <a:ea typeface="黑体" pitchFamily="49" charset="-122"/>
          <a:cs typeface="+mn-cs"/>
          <a:sym typeface="Arial" pitchFamily="34" charset="0"/>
        </a:defRPr>
      </a:lvl3pPr>
      <a:lvl4pPr marL="1657350" indent="-285750" algn="l" rtl="0" eaLnBrk="0" fontAlgn="base" hangingPunct="0">
        <a:spcBef>
          <a:spcPts val="0"/>
        </a:spcBef>
        <a:spcAft>
          <a:spcPct val="0"/>
        </a:spcAft>
        <a:buSzPct val="125000"/>
        <a:buFont typeface="Arial" pitchFamily="34" charset="0"/>
        <a:buChar char="•"/>
        <a:defRPr kern="1200">
          <a:solidFill>
            <a:schemeClr val="bg2"/>
          </a:solidFill>
          <a:latin typeface="Arial" pitchFamily="34" charset="0"/>
          <a:ea typeface="黑体" pitchFamily="49" charset="-122"/>
          <a:cs typeface="+mn-cs"/>
          <a:sym typeface="Arial" pitchFamily="34" charset="0"/>
        </a:defRPr>
      </a:lvl4pPr>
      <a:lvl5pPr marL="2114550" indent="-285750" algn="l" rtl="0" eaLnBrk="0" fontAlgn="base" hangingPunct="0">
        <a:spcBef>
          <a:spcPts val="0"/>
        </a:spcBef>
        <a:spcAft>
          <a:spcPct val="0"/>
        </a:spcAft>
        <a:buSzPct val="125000"/>
        <a:buFont typeface="Arial" pitchFamily="34" charset="0"/>
        <a:buChar char="•"/>
        <a:defRPr kern="1200">
          <a:solidFill>
            <a:schemeClr val="bg2"/>
          </a:solidFill>
          <a:latin typeface="Arial" pitchFamily="34" charset="0"/>
          <a:ea typeface="黑体" pitchFamily="49" charset="-122"/>
          <a:cs typeface="+mn-cs"/>
          <a:sym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wmf"/><Relationship Id="rId3" Type="http://schemas.openxmlformats.org/officeDocument/2006/relationships/oleObject" Target="../embeddings/oleObject2.bin"/><Relationship Id="rId2" Type="http://schemas.openxmlformats.org/officeDocument/2006/relationships/image" Target="../media/image3.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pPr algn="ctr"/>
            <a:r>
              <a:rPr lang="zh-CN" altLang="en-US" i="1">
                <a:solidFill>
                  <a:schemeClr val="accent4"/>
                </a:solidFill>
              </a:rPr>
              <a:t>本科毕业设计   </a:t>
            </a:r>
            <a:endParaRPr lang="zh-CN" altLang="en-US" i="1">
              <a:solidFill>
                <a:schemeClr val="accent4"/>
              </a:solidFill>
            </a:endParaRPr>
          </a:p>
        </p:txBody>
      </p:sp>
      <p:sp>
        <p:nvSpPr>
          <p:cNvPr id="3" name="副标题 2"/>
          <p:cNvSpPr>
            <a:spLocks noGrp="1"/>
          </p:cNvSpPr>
          <p:nvPr>
            <p:ph type="subTitle" idx="1"/>
          </p:nvPr>
        </p:nvSpPr>
        <p:spPr/>
        <p:txBody>
          <a:bodyPr/>
          <a:p>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K-means聚类算法属于划分聚类算法的一种，在图像处理领域尤其是图像分割方面应用非常广泛。K-means聚类算法的“K”代表将N个对象按照相似性准则分成K个类，主要思想是达到类内的样本点之间的近似程度尽可能大，类与类之间各自样本点的近似程度尽可能小，K-means聚类算法的相似性准则采用的是SSE,即误差平方和最小化准则，它属于动态聚类算法，目的是寻找数据最优化分。</a:t>
            </a:r>
            <a:endParaRPr lang="zh-CN" altLang="en-US">
              <a:ln/>
              <a:solidFill>
                <a:schemeClr val="accent4"/>
              </a:solidFill>
              <a:effectLst/>
            </a:endParaRPr>
          </a:p>
        </p:txBody>
      </p:sp>
      <p:sp>
        <p:nvSpPr>
          <p:cNvPr id="4" name="文本框 3"/>
          <p:cNvSpPr txBox="1"/>
          <p:nvPr/>
        </p:nvSpPr>
        <p:spPr>
          <a:xfrm>
            <a:off x="944880" y="1363980"/>
            <a:ext cx="390144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sz="2800">
                <a:ln/>
                <a:solidFill>
                  <a:schemeClr val="accent4"/>
                </a:solidFill>
                <a:effectLst/>
              </a:rPr>
              <a:t>2.</a:t>
            </a:r>
            <a:r>
              <a:rPr lang="zh-CN" altLang="en-US" sz="2800">
                <a:ln/>
                <a:solidFill>
                  <a:schemeClr val="accent4"/>
                </a:solidFill>
                <a:effectLst/>
              </a:rPr>
              <a:t>K-means聚类算法</a:t>
            </a:r>
            <a:endParaRPr lang="zh-CN" altLang="en-US" sz="2800">
              <a:ln/>
              <a:solidFill>
                <a:schemeClr val="accent4"/>
              </a:solidFill>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p:txBody>
          <a:bodyPr>
            <a:scene3d>
              <a:camera prst="orthographicFront"/>
              <a:lightRig rig="soft" dir="t">
                <a:rot lat="0" lon="0" rev="15600000"/>
              </a:lightRig>
            </a:scene3d>
            <a:sp3d extrusionH="57150" prstMaterial="softEdge">
              <a:bevelT w="25400" h="38100"/>
            </a:sp3d>
          </a:bodyPr>
          <a:p>
            <a:pPr marL="0" indent="0">
              <a:buNone/>
            </a:pPr>
            <a:r>
              <a:rPr lang="zh-CN" altLang="en-US">
                <a:ln/>
                <a:solidFill>
                  <a:schemeClr val="accent4"/>
                </a:solidFill>
                <a:effectLst/>
              </a:rPr>
              <a:t>（1）在N个样本点中选取K个初始聚类中心；</a:t>
            </a:r>
            <a:endParaRPr lang="zh-CN" altLang="en-US">
              <a:ln/>
              <a:solidFill>
                <a:schemeClr val="accent4"/>
              </a:solidFill>
              <a:effectLst/>
            </a:endParaRPr>
          </a:p>
          <a:p>
            <a:pPr marL="0" indent="0">
              <a:buNone/>
            </a:pPr>
            <a:r>
              <a:rPr lang="zh-CN" altLang="en-US">
                <a:ln/>
                <a:solidFill>
                  <a:schemeClr val="accent4"/>
                </a:solidFill>
                <a:effectLst/>
              </a:rPr>
              <a:t>（2）根据SSE最小化准则，计算每个样本点到所有聚类中心之间的相		  似度，将该样本点划分至相似度最大的聚类中心所属的类中；</a:t>
            </a:r>
            <a:endParaRPr lang="zh-CN" altLang="en-US">
              <a:ln/>
              <a:solidFill>
                <a:schemeClr val="accent4"/>
              </a:solidFill>
              <a:effectLst/>
            </a:endParaRPr>
          </a:p>
          <a:p>
            <a:pPr marL="0" indent="0">
              <a:buNone/>
            </a:pPr>
            <a:r>
              <a:rPr lang="zh-CN" altLang="en-US">
                <a:ln/>
                <a:solidFill>
                  <a:schemeClr val="accent4"/>
                </a:solidFill>
                <a:effectLst/>
              </a:rPr>
              <a:t>（3）再次计算新的K个聚类中心，重复步骤（2）；</a:t>
            </a:r>
            <a:endParaRPr lang="zh-CN" altLang="en-US">
              <a:ln/>
              <a:solidFill>
                <a:schemeClr val="accent4"/>
              </a:solidFill>
              <a:effectLst/>
            </a:endParaRPr>
          </a:p>
          <a:p>
            <a:pPr marL="0" indent="0">
              <a:buNone/>
            </a:pPr>
            <a:r>
              <a:rPr lang="zh-CN" altLang="en-US">
                <a:ln/>
                <a:solidFill>
                  <a:schemeClr val="accent4"/>
                </a:solidFill>
                <a:effectLst/>
              </a:rPr>
              <a:t>（4）直到这K个聚类中心不再发生变化或是满足迭代次数，结束迭代；</a:t>
            </a:r>
            <a:endParaRPr lang="zh-CN" altLang="en-US">
              <a:ln/>
              <a:solidFill>
                <a:schemeClr val="accent4"/>
              </a:solidFill>
              <a:effectLst/>
            </a:endParaRPr>
          </a:p>
          <a:p>
            <a:pPr marL="0" indent="0">
              <a:buNone/>
            </a:pPr>
            <a:r>
              <a:rPr lang="zh-CN" altLang="en-US">
                <a:ln/>
                <a:solidFill>
                  <a:schemeClr val="accent4"/>
                </a:solidFill>
                <a:effectLst/>
              </a:rPr>
              <a:t>（5）输出最终的聚类结果。</a:t>
            </a:r>
            <a:endParaRPr lang="zh-CN" altLang="en-US">
              <a:ln/>
              <a:solidFill>
                <a:schemeClr val="accent4"/>
              </a:solidFill>
              <a:effectLst/>
            </a:endParaRPr>
          </a:p>
        </p:txBody>
      </p:sp>
      <p:sp>
        <p:nvSpPr>
          <p:cNvPr id="4" name="文本框 3"/>
          <p:cNvSpPr txBox="1"/>
          <p:nvPr/>
        </p:nvSpPr>
        <p:spPr>
          <a:xfrm>
            <a:off x="838200" y="1303020"/>
            <a:ext cx="615696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K-means聚类算法基本步骤：</a:t>
            </a:r>
            <a:endParaRPr lang="zh-CN" altLang="en-US" sz="2800">
              <a:ln/>
              <a:solidFill>
                <a:schemeClr val="accent4"/>
              </a:solidFill>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976360"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K-means</a:t>
            </a:r>
            <a:r>
              <a:rPr lang="zh-CN" altLang="en-US">
                <a:ln/>
                <a:solidFill>
                  <a:schemeClr val="accent4"/>
                </a:solidFill>
                <a:effectLst/>
              </a:rPr>
              <a:t>聚类算法具有较小的空间复杂度和时间复杂度，简单高效，迭代次数有限，不会出现震荡。然而K-means聚类算法也同样具有缺点和局限性，K值的选取一直是K-means聚类算法中的难题，针对不同的图像，想要判断选取的K值，即划分的类的数目是否为最优十分的困难；K-means聚类算法聚类结果不稳定，对于同一张图像，选择不同的初始聚类中心，那么最终的分割效果的优劣也会存在较大差别。</a:t>
            </a:r>
            <a:endParaRPr lang="zh-CN" altLang="en-US">
              <a:ln/>
              <a:solidFill>
                <a:schemeClr val="accent4"/>
              </a:solidFill>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pic>
        <p:nvPicPr>
          <p:cNvPr id="4" name="图片 3" descr="sss4"/>
          <p:cNvPicPr>
            <a:picLocks noChangeAspect="1"/>
          </p:cNvPicPr>
          <p:nvPr/>
        </p:nvPicPr>
        <p:blipFill>
          <a:blip r:embed="rId1"/>
          <a:stretch>
            <a:fillRect/>
          </a:stretch>
        </p:blipFill>
        <p:spPr>
          <a:xfrm>
            <a:off x="472440" y="1295400"/>
            <a:ext cx="3199765" cy="3199765"/>
          </a:xfrm>
          <a:prstGeom prst="rect">
            <a:avLst/>
          </a:prstGeom>
        </p:spPr>
      </p:pic>
      <p:pic>
        <p:nvPicPr>
          <p:cNvPr id="5" name="图片 4" descr="whitek=8"/>
          <p:cNvPicPr>
            <a:picLocks noChangeAspect="1"/>
          </p:cNvPicPr>
          <p:nvPr/>
        </p:nvPicPr>
        <p:blipFill>
          <a:blip r:embed="rId2"/>
          <a:srcRect l="14546" t="5072" r="14546" b="9986"/>
          <a:stretch>
            <a:fillRect/>
          </a:stretch>
        </p:blipFill>
        <p:spPr>
          <a:xfrm>
            <a:off x="4404360" y="1242060"/>
            <a:ext cx="3383280" cy="3413760"/>
          </a:xfrm>
          <a:prstGeom prst="rect">
            <a:avLst/>
          </a:prstGeom>
        </p:spPr>
      </p:pic>
      <p:pic>
        <p:nvPicPr>
          <p:cNvPr id="6" name="图片 5" descr="whitek=6"/>
          <p:cNvPicPr>
            <a:picLocks noChangeAspect="1"/>
          </p:cNvPicPr>
          <p:nvPr/>
        </p:nvPicPr>
        <p:blipFill>
          <a:blip r:embed="rId3"/>
          <a:srcRect l="15185" t="5261" r="15185" b="11692"/>
          <a:stretch>
            <a:fillRect/>
          </a:stretch>
        </p:blipFill>
        <p:spPr>
          <a:xfrm>
            <a:off x="8519160" y="1234440"/>
            <a:ext cx="3322320" cy="3337560"/>
          </a:xfrm>
          <a:prstGeom prst="rect">
            <a:avLst/>
          </a:prstGeom>
        </p:spPr>
      </p:pic>
      <p:sp>
        <p:nvSpPr>
          <p:cNvPr id="7" name="文本框 6"/>
          <p:cNvSpPr txBox="1"/>
          <p:nvPr/>
        </p:nvSpPr>
        <p:spPr>
          <a:xfrm>
            <a:off x="1005840" y="4701540"/>
            <a:ext cx="214884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ln/>
                <a:solidFill>
                  <a:schemeClr val="accent4"/>
                </a:solidFill>
                <a:effectLst/>
              </a:rPr>
              <a:t>原始图像</a:t>
            </a:r>
            <a:endParaRPr lang="zh-CN" altLang="en-US" sz="2400">
              <a:ln/>
              <a:solidFill>
                <a:schemeClr val="accent4"/>
              </a:solidFill>
              <a:effectLst/>
            </a:endParaRPr>
          </a:p>
        </p:txBody>
      </p:sp>
      <p:sp>
        <p:nvSpPr>
          <p:cNvPr id="8" name="文本框 7"/>
          <p:cNvSpPr txBox="1"/>
          <p:nvPr/>
        </p:nvSpPr>
        <p:spPr>
          <a:xfrm>
            <a:off x="4897120" y="4721860"/>
            <a:ext cx="214884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一次聚类</a:t>
            </a:r>
            <a:endParaRPr lang="zh-CN" altLang="en-US" sz="2400">
              <a:solidFill>
                <a:schemeClr val="accent4"/>
              </a:solidFill>
              <a:effectLst/>
            </a:endParaRPr>
          </a:p>
        </p:txBody>
      </p:sp>
      <p:sp>
        <p:nvSpPr>
          <p:cNvPr id="9" name="文本框 8"/>
          <p:cNvSpPr txBox="1"/>
          <p:nvPr/>
        </p:nvSpPr>
        <p:spPr>
          <a:xfrm>
            <a:off x="9062720" y="4742180"/>
            <a:ext cx="214884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二次聚类</a:t>
            </a:r>
            <a:endParaRPr lang="zh-CN" altLang="en-US" sz="2400">
              <a:solidFill>
                <a:schemeClr val="accent4"/>
              </a:solidFill>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olidFill>
                  <a:schemeClr val="accent4"/>
                </a:solidFill>
                <a:sym typeface="+mn-ea"/>
              </a:rPr>
              <a:t>MS</a:t>
            </a:r>
            <a:r>
              <a:rPr lang="zh-CN" altLang="en-US">
                <a:solidFill>
                  <a:schemeClr val="accent4"/>
                </a:solidFill>
                <a:sym typeface="+mn-ea"/>
              </a:rPr>
              <a:t>算法与</a:t>
            </a:r>
            <a:r>
              <a:rPr lang="en-US" altLang="zh-CN">
                <a:solidFill>
                  <a:schemeClr val="accent4"/>
                </a:solidFill>
                <a:sym typeface="+mn-ea"/>
              </a:rPr>
              <a:t>K-means</a:t>
            </a:r>
            <a:r>
              <a:rPr lang="zh-CN" altLang="en-US">
                <a:solidFill>
                  <a:schemeClr val="accent4"/>
                </a:solidFill>
                <a:sym typeface="+mn-ea"/>
              </a:rPr>
              <a:t>算法的结合</a:t>
            </a:r>
            <a:endParaRPr lang="zh-CN" altLang="en-US"/>
          </a:p>
        </p:txBody>
      </p:sp>
      <p:sp>
        <p:nvSpPr>
          <p:cNvPr id="3" name="内容占位符 2"/>
          <p:cNvSpPr>
            <a:spLocks noGrp="1"/>
          </p:cNvSpPr>
          <p:nvPr>
            <p:ph idx="1"/>
          </p:nvPr>
        </p:nvSpPr>
        <p:spPr>
          <a:xfrm>
            <a:off x="838200" y="2122805"/>
            <a:ext cx="9098280"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首先使用MS算法对输入图像进行预分割，然后再使用K-means聚类算法对预分割得到的图像进行二次聚类分割。单独只使用MS算法的图像分割的效果往往难以令人满意，将MS算法与K-means聚类算法结合起来，既大幅减少了K-means聚类算法的迭代次数，从而提高了图像分割的效率，保证了最终图像分割的效果足够理想。</a:t>
            </a:r>
            <a:endParaRPr lang="zh-CN" altLang="en-US">
              <a:ln/>
              <a:solidFill>
                <a:schemeClr val="accent4"/>
              </a:solidFill>
              <a:effectLst/>
            </a:endParaRPr>
          </a:p>
        </p:txBody>
      </p:sp>
      <p:sp>
        <p:nvSpPr>
          <p:cNvPr id="4" name="文本框 3"/>
          <p:cNvSpPr txBox="1"/>
          <p:nvPr/>
        </p:nvSpPr>
        <p:spPr>
          <a:xfrm>
            <a:off x="960120" y="1348740"/>
            <a:ext cx="416052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sym typeface="+mn-ea"/>
              </a:rPr>
              <a:t>算法的基本思想</a:t>
            </a:r>
            <a:endParaRPr lang="zh-CN" altLang="en-US" sz="2800">
              <a:ln/>
              <a:solidFill>
                <a:schemeClr val="accent4"/>
              </a:solidFill>
              <a:effectLst/>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992235" cy="4003675"/>
          </a:xfrm>
        </p:spPr>
        <p:txBody>
          <a:bodyPr>
            <a:scene3d>
              <a:camera prst="orthographicFront"/>
              <a:lightRig rig="soft" dir="t">
                <a:rot lat="0" lon="0" rev="15600000"/>
              </a:lightRig>
            </a:scene3d>
            <a:sp3d extrusionH="57150" prstMaterial="softEdge">
              <a:bevelT w="25400" h="38100"/>
            </a:sp3d>
          </a:bodyPr>
          <a:p>
            <a:pPr marL="0" indent="0">
              <a:buNone/>
            </a:pPr>
            <a:r>
              <a:rPr lang="zh-CN" altLang="en-US">
                <a:ln/>
                <a:solidFill>
                  <a:schemeClr val="accent4"/>
                </a:solidFill>
                <a:effectLst/>
              </a:rPr>
              <a:t>另一方面，针对K-means聚类算法中存在的问题与缺陷，提出了以下几项改进的方案并且在实验中进行了验证：</a:t>
            </a:r>
            <a:endParaRPr lang="zh-CN" altLang="en-US">
              <a:ln/>
              <a:solidFill>
                <a:schemeClr val="accent4"/>
              </a:solidFill>
              <a:effectLst/>
            </a:endParaRPr>
          </a:p>
          <a:p>
            <a:pPr marL="0" indent="0">
              <a:buNone/>
            </a:pPr>
            <a:r>
              <a:rPr lang="zh-CN" altLang="en-US">
                <a:ln/>
                <a:solidFill>
                  <a:schemeClr val="accent4"/>
                </a:solidFill>
                <a:effectLst/>
              </a:rPr>
              <a:t>（1）像素点间距离计算方式的选取对最终聚类效果的影响；</a:t>
            </a:r>
            <a:endParaRPr lang="zh-CN" altLang="en-US">
              <a:ln/>
              <a:solidFill>
                <a:schemeClr val="accent4"/>
              </a:solidFill>
              <a:effectLst/>
            </a:endParaRPr>
          </a:p>
          <a:p>
            <a:pPr marL="0" indent="0">
              <a:buNone/>
            </a:pPr>
            <a:r>
              <a:rPr lang="zh-CN" altLang="en-US">
                <a:ln/>
                <a:solidFill>
                  <a:schemeClr val="accent4"/>
                </a:solidFill>
                <a:effectLst/>
              </a:rPr>
              <a:t>（2）当聚类数K值取得过大时，合并相同或是相似的聚类中心，以使聚类效果稳定；</a:t>
            </a:r>
            <a:endParaRPr lang="zh-CN" altLang="en-US">
              <a:ln/>
              <a:solidFill>
                <a:schemeClr val="accent4"/>
              </a:solidFill>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154035" cy="4003675"/>
          </a:xfrm>
        </p:spPr>
        <p:txBody>
          <a:bodyPr>
            <a:normAutofit lnSpcReduction="20000"/>
            <a:scene3d>
              <a:camera prst="orthographicFront"/>
              <a:lightRig rig="soft" dir="t">
                <a:rot lat="0" lon="0" rev="15600000"/>
              </a:lightRig>
            </a:scene3d>
            <a:sp3d extrusionH="57150" prstMaterial="softEdge">
              <a:bevelT w="25400" h="38100"/>
            </a:sp3d>
          </a:bodyPr>
          <a:p>
            <a:pPr marL="0" indent="0" algn="just">
              <a:buNone/>
            </a:pPr>
            <a:r>
              <a:rPr lang="en-US" altLang="zh-CN">
                <a:ln/>
                <a:solidFill>
                  <a:schemeClr val="accent4"/>
                </a:solidFill>
                <a:effectLst/>
              </a:rPr>
              <a:t>    </a:t>
            </a:r>
            <a:r>
              <a:rPr lang="zh-CN" altLang="en-US">
                <a:ln/>
                <a:solidFill>
                  <a:schemeClr val="accent4"/>
                </a:solidFill>
                <a:effectLst/>
              </a:rPr>
              <a:t>当我们在进行聚类的时候经常会需要计算不同样本之间的相似性度量，我们通常会采用计算样本之间“距离”的方法，采取什么样的距离计算方式会很大程度上影响聚类结果的好坏。         </a:t>
            </a:r>
            <a:endParaRPr lang="zh-CN" altLang="en-US">
              <a:ln/>
              <a:solidFill>
                <a:schemeClr val="accent4"/>
              </a:solidFill>
              <a:effectLst/>
            </a:endParaRPr>
          </a:p>
          <a:p>
            <a:pPr marL="0" indent="0" algn="just">
              <a:buNone/>
            </a:pPr>
            <a:r>
              <a:rPr lang="zh-CN" altLang="en-US">
                <a:ln/>
                <a:solidFill>
                  <a:schemeClr val="accent4"/>
                </a:solidFill>
                <a:effectLst/>
              </a:rPr>
              <a:t>   我们经常使用的相似度度量方式有：欧氏距离，曼哈顿距离，又叫城市街区距离，切比雪夫距离，夹角余弦，汉明距离，马氏距离等。不同的度量方式各自有不同的计算方式和衡量特征，各自有各自适用的数据分析模型。</a:t>
            </a:r>
            <a:endParaRPr lang="zh-CN" altLang="en-US">
              <a:ln/>
              <a:solidFill>
                <a:schemeClr val="accent4"/>
              </a:solidFill>
              <a:effectLst/>
            </a:endParaRPr>
          </a:p>
          <a:p>
            <a:pPr marL="0" indent="0" algn="just">
              <a:buNone/>
            </a:pPr>
            <a:r>
              <a:rPr lang="zh-CN" altLang="en-US">
                <a:ln/>
                <a:solidFill>
                  <a:schemeClr val="accent4"/>
                </a:solidFill>
                <a:effectLst/>
              </a:rPr>
              <a:t>    本文出于实验流程和仿真工具（Matlab）的考虑，在实验中选取了两种常用的距离度量方式，欧氏距离和曼哈顿距离，来进行比较，通过实验验证距离度量方式的选取对最终聚类效果的影响大小。</a:t>
            </a:r>
            <a:endParaRPr lang="zh-CN" altLang="en-US">
              <a:ln/>
              <a:solidFill>
                <a:schemeClr val="accent4"/>
              </a:solidFill>
              <a:effectLst/>
            </a:endParaRPr>
          </a:p>
        </p:txBody>
      </p:sp>
      <p:sp>
        <p:nvSpPr>
          <p:cNvPr id="4" name="文本框 3"/>
          <p:cNvSpPr txBox="1"/>
          <p:nvPr/>
        </p:nvSpPr>
        <p:spPr>
          <a:xfrm>
            <a:off x="1021080" y="1531620"/>
            <a:ext cx="5043805"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像素点间距离计算方式的选取</a:t>
            </a:r>
            <a:endParaRPr lang="zh-CN" altLang="en-US" sz="2800">
              <a:ln/>
              <a:solidFill>
                <a:schemeClr val="accent4"/>
              </a:solidFill>
              <a:effectLst/>
            </a:endParaRPr>
          </a:p>
        </p:txBody>
      </p:sp>
      <p:pic>
        <p:nvPicPr>
          <p:cNvPr id="-2147482573" name="图片 78" descr="bk_e1231be4e639e9d03d836c2ccc9cfb54_YaYbYW"/>
          <p:cNvPicPr>
            <a:picLocks noChangeAspect="1"/>
          </p:cNvPicPr>
          <p:nvPr/>
        </p:nvPicPr>
        <p:blipFill>
          <a:blip r:embed="rId1"/>
          <a:stretch>
            <a:fillRect/>
          </a:stretch>
        </p:blipFill>
        <p:spPr>
          <a:xfrm>
            <a:off x="9284970" y="2224405"/>
            <a:ext cx="2968625" cy="317119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47482573"/>
                                        </p:tgtEl>
                                        <p:attrNameLst>
                                          <p:attrName>style.visibility</p:attrName>
                                        </p:attrNameLst>
                                      </p:cBhvr>
                                      <p:to>
                                        <p:strVal val="visible"/>
                                      </p:to>
                                    </p:set>
                                    <p:animEffect transition="in" filter="blinds(horizontal)">
                                      <p:cBhvr>
                                        <p:cTn id="7" dur="500"/>
                                        <p:tgtEl>
                                          <p:spTgt spid="-2147482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pic>
        <p:nvPicPr>
          <p:cNvPr id="-2147482557" name="图片 35" descr="YT"/>
          <p:cNvPicPr>
            <a:picLocks noChangeAspect="1"/>
          </p:cNvPicPr>
          <p:nvPr>
            <p:ph idx="1"/>
          </p:nvPr>
        </p:nvPicPr>
        <p:blipFill>
          <a:blip r:embed="rId1"/>
          <a:srcRect l="26292" t="5032" r="25955" b="7858"/>
          <a:stretch>
            <a:fillRect/>
          </a:stretch>
        </p:blipFill>
        <p:spPr>
          <a:xfrm>
            <a:off x="3607753" y="1315085"/>
            <a:ext cx="4885055" cy="3865880"/>
          </a:xfrm>
          <a:prstGeom prst="rect">
            <a:avLst/>
          </a:prstGeom>
          <a:noFill/>
          <a:ln w="9525">
            <a:noFill/>
          </a:ln>
        </p:spPr>
      </p:pic>
      <p:sp>
        <p:nvSpPr>
          <p:cNvPr id="4" name="文本框 3"/>
          <p:cNvSpPr txBox="1"/>
          <p:nvPr/>
        </p:nvSpPr>
        <p:spPr>
          <a:xfrm>
            <a:off x="4815840" y="52197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ln/>
                <a:solidFill>
                  <a:schemeClr val="accent4"/>
                </a:solidFill>
                <a:effectLst/>
              </a:rPr>
              <a:t>原始图像</a:t>
            </a:r>
            <a:endParaRPr lang="zh-CN" altLang="en-US" sz="2400">
              <a:ln/>
              <a:solidFill>
                <a:schemeClr val="accent4"/>
              </a:solidFill>
              <a:effectLst/>
            </a:endParaRPr>
          </a:p>
        </p:txBody>
      </p:sp>
      <p:grpSp>
        <p:nvGrpSpPr>
          <p:cNvPr id="5" name="组合 4"/>
          <p:cNvGrpSpPr/>
          <p:nvPr/>
        </p:nvGrpSpPr>
        <p:grpSpPr>
          <a:xfrm>
            <a:off x="1451610" y="974725"/>
            <a:ext cx="10335260" cy="2637790"/>
            <a:chOff x="2262" y="2159"/>
            <a:chExt cx="16276" cy="4154"/>
          </a:xfrm>
        </p:grpSpPr>
        <p:pic>
          <p:nvPicPr>
            <p:cNvPr id="-2147482556" name="图片 39" descr="LK"/>
            <p:cNvPicPr>
              <a:picLocks noChangeAspect="1"/>
            </p:cNvPicPr>
            <p:nvPr/>
          </p:nvPicPr>
          <p:blipFill>
            <a:blip r:embed="rId2"/>
            <a:srcRect l="25966" t="3894" r="26556" b="8340"/>
            <a:stretch>
              <a:fillRect/>
            </a:stretch>
          </p:blipFill>
          <p:spPr>
            <a:xfrm>
              <a:off x="2262" y="2159"/>
              <a:ext cx="5540" cy="4155"/>
            </a:xfrm>
            <a:prstGeom prst="rect">
              <a:avLst/>
            </a:prstGeom>
            <a:noFill/>
            <a:ln w="9525">
              <a:noFill/>
            </a:ln>
          </p:spPr>
        </p:pic>
        <p:pic>
          <p:nvPicPr>
            <p:cNvPr id="-2147482555" name="图片 40" descr="JG"/>
            <p:cNvPicPr>
              <a:picLocks noChangeAspect="1"/>
            </p:cNvPicPr>
            <p:nvPr/>
          </p:nvPicPr>
          <p:blipFill>
            <a:blip r:embed="rId3"/>
            <a:srcRect l="26630" t="4324" r="27376" b="7533"/>
            <a:stretch>
              <a:fillRect/>
            </a:stretch>
          </p:blipFill>
          <p:spPr>
            <a:xfrm>
              <a:off x="13158" y="2159"/>
              <a:ext cx="5380" cy="4034"/>
            </a:xfrm>
            <a:prstGeom prst="rect">
              <a:avLst/>
            </a:prstGeom>
            <a:noFill/>
            <a:ln w="9525">
              <a:noFill/>
            </a:ln>
          </p:spPr>
        </p:pic>
      </p:grpSp>
      <p:sp>
        <p:nvSpPr>
          <p:cNvPr id="6" name="文本框 5"/>
          <p:cNvSpPr txBox="1"/>
          <p:nvPr/>
        </p:nvSpPr>
        <p:spPr>
          <a:xfrm>
            <a:off x="2316480" y="3619500"/>
            <a:ext cx="1630680" cy="6400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ln/>
                <a:solidFill>
                  <a:schemeClr val="accent4"/>
                </a:solidFill>
                <a:effectLst/>
              </a:rPr>
              <a:t>曼哈顿</a:t>
            </a:r>
            <a:r>
              <a:rPr lang="en-US" altLang="zh-CN">
                <a:ln/>
                <a:solidFill>
                  <a:schemeClr val="accent4"/>
                </a:solidFill>
                <a:effectLst/>
              </a:rPr>
              <a:t>/</a:t>
            </a:r>
            <a:r>
              <a:rPr lang="zh-CN" altLang="en-US">
                <a:ln/>
                <a:solidFill>
                  <a:schemeClr val="accent4"/>
                </a:solidFill>
                <a:effectLst/>
              </a:rPr>
              <a:t>欧式距离分割轮廓 </a:t>
            </a:r>
            <a:endParaRPr lang="zh-CN" altLang="en-US">
              <a:ln/>
              <a:solidFill>
                <a:schemeClr val="accent4"/>
              </a:solidFill>
              <a:effectLst/>
            </a:endParaRPr>
          </a:p>
        </p:txBody>
      </p:sp>
      <p:sp>
        <p:nvSpPr>
          <p:cNvPr id="7" name="文本框 6"/>
          <p:cNvSpPr txBox="1"/>
          <p:nvPr/>
        </p:nvSpPr>
        <p:spPr>
          <a:xfrm>
            <a:off x="9525000" y="3528060"/>
            <a:ext cx="1600200" cy="6400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曼哈顿</a:t>
            </a:r>
            <a:r>
              <a:rPr lang="en-US" altLang="zh-CN">
                <a:solidFill>
                  <a:schemeClr val="accent4"/>
                </a:solidFill>
                <a:sym typeface="+mn-ea"/>
              </a:rPr>
              <a:t>/</a:t>
            </a:r>
            <a:r>
              <a:rPr lang="zh-CN" altLang="en-US">
                <a:solidFill>
                  <a:schemeClr val="accent4"/>
                </a:solidFill>
                <a:sym typeface="+mn-ea"/>
              </a:rPr>
              <a:t>欧式距离分割轮廓 </a:t>
            </a:r>
            <a:endParaRPr lang="zh-CN" altLang="en-US">
              <a:ln/>
              <a:solidFill>
                <a:schemeClr val="accent4"/>
              </a:solidFill>
              <a:effectLst/>
              <a:sym typeface="+mn-ea"/>
            </a:endParaRPr>
          </a:p>
        </p:txBody>
      </p:sp>
      <p:pic>
        <p:nvPicPr>
          <p:cNvPr id="-2147482554" name="图片 41" descr="LK"/>
          <p:cNvPicPr>
            <a:picLocks noChangeAspect="1"/>
          </p:cNvPicPr>
          <p:nvPr/>
        </p:nvPicPr>
        <p:blipFill>
          <a:blip r:embed="rId4"/>
          <a:srcRect l="26942" t="4324" r="27063" b="7675"/>
          <a:stretch>
            <a:fillRect/>
          </a:stretch>
        </p:blipFill>
        <p:spPr>
          <a:xfrm>
            <a:off x="1558290" y="4312285"/>
            <a:ext cx="3330575" cy="2497455"/>
          </a:xfrm>
          <a:prstGeom prst="rect">
            <a:avLst/>
          </a:prstGeom>
          <a:noFill/>
          <a:ln w="9525">
            <a:noFill/>
          </a:ln>
        </p:spPr>
      </p:pic>
      <p:pic>
        <p:nvPicPr>
          <p:cNvPr id="-2147482553" name="图片 43" descr="JG"/>
          <p:cNvPicPr>
            <a:picLocks noChangeAspect="1"/>
          </p:cNvPicPr>
          <p:nvPr/>
        </p:nvPicPr>
        <p:blipFill>
          <a:blip r:embed="rId5"/>
          <a:srcRect l="26581" t="5109" r="25581" b="8270"/>
          <a:stretch>
            <a:fillRect/>
          </a:stretch>
        </p:blipFill>
        <p:spPr>
          <a:xfrm>
            <a:off x="8324850" y="4312285"/>
            <a:ext cx="3467735" cy="2600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57"/>
                                        </p:tgtEl>
                                      </p:cBhvr>
                                    </p:animEffect>
                                    <p:set>
                                      <p:cBhvr>
                                        <p:cTn id="7" dur="1" fill="hold">
                                          <p:stCondLst>
                                            <p:cond delay="499"/>
                                          </p:stCondLst>
                                        </p:cTn>
                                        <p:tgtEl>
                                          <p:spTgt spid="-2147482557"/>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47482554"/>
                                        </p:tgtEl>
                                        <p:attrNameLst>
                                          <p:attrName>style.visibility</p:attrName>
                                        </p:attrNameLst>
                                      </p:cBhvr>
                                      <p:to>
                                        <p:strVal val="visible"/>
                                      </p:to>
                                    </p:set>
                                    <p:animEffect transition="in" filter="blinds(horizontal)">
                                      <p:cBhvr>
                                        <p:cTn id="26" dur="500"/>
                                        <p:tgtEl>
                                          <p:spTgt spid="-2147482554"/>
                                        </p:tgtEl>
                                      </p:cBhvr>
                                    </p:animEffect>
                                  </p:childTnLst>
                                </p:cTn>
                              </p:par>
                              <p:par>
                                <p:cTn id="27" presetID="3" presetClass="entr" presetSubtype="10" fill="hold" nodeType="withEffect">
                                  <p:stCondLst>
                                    <p:cond delay="0"/>
                                  </p:stCondLst>
                                  <p:childTnLst>
                                    <p:set>
                                      <p:cBhvr>
                                        <p:cTn id="28" dur="1" fill="hold">
                                          <p:stCondLst>
                                            <p:cond delay="0"/>
                                          </p:stCondLst>
                                        </p:cTn>
                                        <p:tgtEl>
                                          <p:spTgt spid="-2147482553"/>
                                        </p:tgtEl>
                                        <p:attrNameLst>
                                          <p:attrName>style.visibility</p:attrName>
                                        </p:attrNameLst>
                                      </p:cBhvr>
                                      <p:to>
                                        <p:strVal val="visible"/>
                                      </p:to>
                                    </p:set>
                                    <p:animEffect transition="in" filter="blinds(horizontal)">
                                      <p:cBhvr>
                                        <p:cTn id="29" dur="500"/>
                                        <p:tgtEl>
                                          <p:spTgt spid="-2147482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52" name="图片 44" descr="YT"/>
          <p:cNvPicPr>
            <a:picLocks noChangeAspect="1"/>
          </p:cNvPicPr>
          <p:nvPr>
            <p:ph idx="1"/>
          </p:nvPr>
        </p:nvPicPr>
        <p:blipFill>
          <a:blip r:embed="rId1"/>
          <a:srcRect l="7057" t="6879" r="6805" b="12090"/>
          <a:stretch>
            <a:fillRect/>
          </a:stretch>
        </p:blipFill>
        <p:spPr>
          <a:xfrm>
            <a:off x="1846898" y="1208405"/>
            <a:ext cx="8406765" cy="4003675"/>
          </a:xfrm>
          <a:prstGeom prst="rect">
            <a:avLst/>
          </a:prstGeom>
          <a:noFill/>
          <a:ln w="9525">
            <a:noFill/>
          </a:ln>
        </p:spPr>
      </p:pic>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4" name="文本框 3"/>
          <p:cNvSpPr txBox="1"/>
          <p:nvPr/>
        </p:nvSpPr>
        <p:spPr>
          <a:xfrm>
            <a:off x="4815840" y="52197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sp>
        <p:nvSpPr>
          <p:cNvPr id="6" name="文本框 5"/>
          <p:cNvSpPr txBox="1"/>
          <p:nvPr/>
        </p:nvSpPr>
        <p:spPr>
          <a:xfrm>
            <a:off x="2316480" y="361950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曼哈顿</a:t>
            </a:r>
            <a:r>
              <a:rPr lang="en-US" altLang="zh-CN">
                <a:solidFill>
                  <a:schemeClr val="accent4"/>
                </a:solidFill>
                <a:effectLst/>
              </a:rPr>
              <a:t>/</a:t>
            </a:r>
            <a:r>
              <a:rPr lang="zh-CN" altLang="en-US">
                <a:solidFill>
                  <a:schemeClr val="accent4"/>
                </a:solidFill>
                <a:effectLst/>
              </a:rPr>
              <a:t>欧式距离分割轮廓 </a:t>
            </a:r>
            <a:endParaRPr lang="zh-CN" altLang="en-US">
              <a:solidFill>
                <a:schemeClr val="accent4"/>
              </a:solidFill>
              <a:effectLst/>
            </a:endParaRPr>
          </a:p>
        </p:txBody>
      </p:sp>
      <p:sp>
        <p:nvSpPr>
          <p:cNvPr id="7" name="文本框 6"/>
          <p:cNvSpPr txBox="1"/>
          <p:nvPr/>
        </p:nvSpPr>
        <p:spPr>
          <a:xfrm>
            <a:off x="8427720" y="352806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曼哈顿</a:t>
            </a:r>
            <a:r>
              <a:rPr lang="en-US" altLang="zh-CN">
                <a:solidFill>
                  <a:schemeClr val="accent4"/>
                </a:solidFill>
                <a:sym typeface="+mn-ea"/>
              </a:rPr>
              <a:t>/</a:t>
            </a:r>
            <a:r>
              <a:rPr lang="zh-CN" altLang="en-US">
                <a:solidFill>
                  <a:schemeClr val="accent4"/>
                </a:solidFill>
                <a:sym typeface="+mn-ea"/>
              </a:rPr>
              <a:t>欧式距离分割结果 </a:t>
            </a:r>
            <a:endParaRPr lang="zh-CN" altLang="en-US">
              <a:solidFill>
                <a:schemeClr val="accent4"/>
              </a:solidFill>
              <a:effectLst/>
              <a:sym typeface="+mn-ea"/>
            </a:endParaRPr>
          </a:p>
        </p:txBody>
      </p:sp>
      <p:pic>
        <p:nvPicPr>
          <p:cNvPr id="-2147482551" name="图片 45" descr="LK"/>
          <p:cNvPicPr>
            <a:picLocks noChangeAspect="1"/>
          </p:cNvPicPr>
          <p:nvPr/>
        </p:nvPicPr>
        <p:blipFill>
          <a:blip r:embed="rId2"/>
          <a:srcRect l="7274" t="6728" r="6961" b="12671"/>
          <a:stretch>
            <a:fillRect/>
          </a:stretch>
        </p:blipFill>
        <p:spPr>
          <a:xfrm>
            <a:off x="1177290" y="517525"/>
            <a:ext cx="4991100" cy="2965450"/>
          </a:xfrm>
          <a:prstGeom prst="rect">
            <a:avLst/>
          </a:prstGeom>
          <a:noFill/>
          <a:ln w="9525">
            <a:noFill/>
          </a:ln>
        </p:spPr>
      </p:pic>
      <p:pic>
        <p:nvPicPr>
          <p:cNvPr id="-2147482550" name="图片 46" descr="JG"/>
          <p:cNvPicPr>
            <a:picLocks noChangeAspect="1"/>
          </p:cNvPicPr>
          <p:nvPr/>
        </p:nvPicPr>
        <p:blipFill>
          <a:blip r:embed="rId3"/>
          <a:srcRect l="7227" t="7410" r="7372" b="13101"/>
          <a:stretch>
            <a:fillRect/>
          </a:stretch>
        </p:blipFill>
        <p:spPr>
          <a:xfrm>
            <a:off x="6861810" y="532765"/>
            <a:ext cx="5294630" cy="2938780"/>
          </a:xfrm>
          <a:prstGeom prst="rect">
            <a:avLst/>
          </a:prstGeom>
          <a:noFill/>
          <a:ln w="9525">
            <a:noFill/>
          </a:ln>
        </p:spPr>
      </p:pic>
      <p:pic>
        <p:nvPicPr>
          <p:cNvPr id="-2147482549" name="图片 47" descr="LK"/>
          <p:cNvPicPr>
            <a:picLocks noChangeAspect="1"/>
          </p:cNvPicPr>
          <p:nvPr/>
        </p:nvPicPr>
        <p:blipFill>
          <a:blip r:embed="rId4"/>
          <a:srcRect l="8046" t="7208" r="8371" b="12418"/>
          <a:stretch>
            <a:fillRect/>
          </a:stretch>
        </p:blipFill>
        <p:spPr>
          <a:xfrm>
            <a:off x="1162050" y="3992245"/>
            <a:ext cx="5022215" cy="2851785"/>
          </a:xfrm>
          <a:prstGeom prst="rect">
            <a:avLst/>
          </a:prstGeom>
          <a:noFill/>
          <a:ln w="9525">
            <a:noFill/>
          </a:ln>
        </p:spPr>
      </p:pic>
      <p:pic>
        <p:nvPicPr>
          <p:cNvPr id="-2147482548" name="图片 99" descr="YT"/>
          <p:cNvPicPr>
            <a:picLocks noChangeAspect="1"/>
          </p:cNvPicPr>
          <p:nvPr/>
        </p:nvPicPr>
        <p:blipFill>
          <a:blip r:embed="rId5"/>
          <a:srcRect l="7564" t="6778" r="7744" b="12747"/>
          <a:stretch>
            <a:fillRect/>
          </a:stretch>
        </p:blipFill>
        <p:spPr>
          <a:xfrm>
            <a:off x="6861810" y="3992245"/>
            <a:ext cx="5265420" cy="28200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52"/>
                                        </p:tgtEl>
                                      </p:cBhvr>
                                    </p:animEffect>
                                    <p:set>
                                      <p:cBhvr>
                                        <p:cTn id="7" dur="1" fill="hold">
                                          <p:stCondLst>
                                            <p:cond delay="499"/>
                                          </p:stCondLst>
                                        </p:cTn>
                                        <p:tgtEl>
                                          <p:spTgt spid="-2147482552"/>
                                        </p:tgtEl>
                                        <p:attrNameLst>
                                          <p:attrName>style.visibility</p:attrName>
                                        </p:attrNameLst>
                                      </p:cBhvr>
                                      <p:to>
                                        <p:strVal val="hidden"/>
                                      </p:to>
                                    </p:set>
                                  </p:childTnLst>
                                </p:cTn>
                              </p:par>
                              <p:par>
                                <p:cTn id="8" presetID="3" presetClass="exit" presetSubtype="10" fill="hold" grpId="1"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47482551"/>
                                        </p:tgtEl>
                                        <p:attrNameLst>
                                          <p:attrName>style.visibility</p:attrName>
                                        </p:attrNameLst>
                                      </p:cBhvr>
                                      <p:to>
                                        <p:strVal val="visible"/>
                                      </p:to>
                                    </p:set>
                                    <p:animEffect transition="in" filter="blinds(horizontal)">
                                      <p:cBhvr>
                                        <p:cTn id="15" dur="500"/>
                                        <p:tgtEl>
                                          <p:spTgt spid="-2147482551"/>
                                        </p:tgtEl>
                                      </p:cBhvr>
                                    </p:animEffect>
                                  </p:childTnLst>
                                </p:cTn>
                              </p:par>
                              <p:par>
                                <p:cTn id="16" presetID="3" presetClass="entr" presetSubtype="10" fill="hold" nodeType="withEffect">
                                  <p:stCondLst>
                                    <p:cond delay="0"/>
                                  </p:stCondLst>
                                  <p:childTnLst>
                                    <p:set>
                                      <p:cBhvr>
                                        <p:cTn id="17" dur="1" fill="hold">
                                          <p:stCondLst>
                                            <p:cond delay="0"/>
                                          </p:stCondLst>
                                        </p:cTn>
                                        <p:tgtEl>
                                          <p:spTgt spid="-2147482550"/>
                                        </p:tgtEl>
                                        <p:attrNameLst>
                                          <p:attrName>style.visibility</p:attrName>
                                        </p:attrNameLst>
                                      </p:cBhvr>
                                      <p:to>
                                        <p:strVal val="visible"/>
                                      </p:to>
                                    </p:set>
                                    <p:animEffect transition="in" filter="blinds(horizontal)">
                                      <p:cBhvr>
                                        <p:cTn id="18" dur="500"/>
                                        <p:tgtEl>
                                          <p:spTgt spid="-214748255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147482549"/>
                                        </p:tgtEl>
                                        <p:attrNameLst>
                                          <p:attrName>style.visibility</p:attrName>
                                        </p:attrNameLst>
                                      </p:cBhvr>
                                      <p:to>
                                        <p:strVal val="visible"/>
                                      </p:to>
                                    </p:set>
                                    <p:animEffect transition="in" filter="blinds(horizontal)">
                                      <p:cBhvr>
                                        <p:cTn id="29" dur="500"/>
                                        <p:tgtEl>
                                          <p:spTgt spid="-2147482549"/>
                                        </p:tgtEl>
                                      </p:cBhvr>
                                    </p:animEffect>
                                  </p:childTnLst>
                                </p:cTn>
                              </p:par>
                              <p:par>
                                <p:cTn id="30" presetID="3" presetClass="entr" presetSubtype="10" fill="hold" nodeType="withEffect">
                                  <p:stCondLst>
                                    <p:cond delay="0"/>
                                  </p:stCondLst>
                                  <p:childTnLst>
                                    <p:set>
                                      <p:cBhvr>
                                        <p:cTn id="31" dur="1" fill="hold">
                                          <p:stCondLst>
                                            <p:cond delay="0"/>
                                          </p:stCondLst>
                                        </p:cTn>
                                        <p:tgtEl>
                                          <p:spTgt spid="-2147482548"/>
                                        </p:tgtEl>
                                        <p:attrNameLst>
                                          <p:attrName>style.visibility</p:attrName>
                                        </p:attrNameLst>
                                      </p:cBhvr>
                                      <p:to>
                                        <p:strVal val="visible"/>
                                      </p:to>
                                    </p:set>
                                    <p:animEffect transition="in" filter="blinds(horizontal)">
                                      <p:cBhvr>
                                        <p:cTn id="32" dur="500"/>
                                        <p:tgtEl>
                                          <p:spTgt spid="-2147482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717915"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在K-means聚类算法中，聚类数K值的选取不是固定的，K值的上限最大可以取到样本数N,即K≤N。当K值取得过大时，K-means聚类过后经常会出现存在几个相同或者是极为相似的聚类中心，这种情况会使得最终的分割结果中某些区域过于相似，但这些区域没有被划分到同一类就很有可能会影响之后的目标特征提取，识别与分类。</a:t>
            </a:r>
            <a:endParaRPr lang="zh-CN" altLang="en-US">
              <a:ln/>
              <a:solidFill>
                <a:schemeClr val="accent4"/>
              </a:solidFill>
              <a:effectLst/>
            </a:endParaRPr>
          </a:p>
        </p:txBody>
      </p:sp>
      <p:sp>
        <p:nvSpPr>
          <p:cNvPr id="4" name="文本框 3"/>
          <p:cNvSpPr txBox="1"/>
          <p:nvPr/>
        </p:nvSpPr>
        <p:spPr>
          <a:xfrm>
            <a:off x="944880" y="1501140"/>
            <a:ext cx="513588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合并相同或相似的聚类中心</a:t>
            </a:r>
            <a:endParaRPr lang="zh-CN" altLang="en-US" sz="2800">
              <a:ln/>
              <a:solidFill>
                <a:schemeClr val="accent4"/>
              </a:soli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p>
            <a:r>
              <a:rPr lang="zh-CN" altLang="en-US" b="1" dirty="0">
                <a:solidFill>
                  <a:schemeClr val="accent4"/>
                </a:solidFill>
                <a:effectLst/>
                <a:latin typeface="楷体" charset="-122"/>
                <a:ea typeface="楷体" charset="-122"/>
                <a:sym typeface="+mn-ea"/>
              </a:rPr>
              <a:t>基于聚类的彩色图像分割算法设计与实现</a:t>
            </a:r>
            <a:endParaRPr lang="zh-CN" altLang="en-US" b="1" dirty="0">
              <a:solidFill>
                <a:schemeClr val="accent4"/>
              </a:solidFill>
              <a:effectLst/>
              <a:latin typeface="楷体" charset="-122"/>
              <a:ea typeface="楷体" charset="-122"/>
              <a:sym typeface="+mn-ea"/>
            </a:endParaRPr>
          </a:p>
        </p:txBody>
      </p:sp>
      <p:sp>
        <p:nvSpPr>
          <p:cNvPr id="15362" name="Text Box 4"/>
          <p:cNvSpPr txBox="1"/>
          <p:nvPr/>
        </p:nvSpPr>
        <p:spPr>
          <a:xfrm>
            <a:off x="2144078" y="3202940"/>
            <a:ext cx="6049962" cy="1920240"/>
          </a:xfrm>
          <a:prstGeom prst="rect">
            <a:avLst/>
          </a:prstGeom>
          <a:noFill/>
          <a:ln w="9525">
            <a:noFill/>
            <a:miter/>
          </a:ln>
        </p:spPr>
        <p:txBody>
          <a:bodyPr anchor="t">
            <a:spAutoFit/>
            <a:scene3d>
              <a:camera prst="orthographicFront"/>
              <a:lightRig rig="soft" dir="t">
                <a:rot lat="0" lon="0" rev="15600000"/>
              </a:lightRig>
            </a:scene3d>
            <a:sp3d extrusionH="57150" prstMaterial="softEdge">
              <a:bevelT w="25400" h="38100"/>
            </a:sp3d>
          </a:bodyPr>
          <a:p>
            <a:pPr lvl="0"/>
            <a:r>
              <a:rPr lang="zh-CN" altLang="en-US" sz="2000" b="1" i="0" dirty="0">
                <a:solidFill>
                  <a:schemeClr val="accent4"/>
                </a:solidFill>
                <a:effectLst/>
                <a:latin typeface="宋体" charset="-122"/>
                <a:ea typeface="宋体" charset="-122"/>
              </a:rPr>
              <a:t>院   系        电信学院    信息</a:t>
            </a:r>
            <a:r>
              <a:rPr lang="en-US" altLang="zh-CN" sz="2000" b="1" i="0" dirty="0">
                <a:solidFill>
                  <a:schemeClr val="accent4"/>
                </a:solidFill>
                <a:effectLst/>
                <a:latin typeface="宋体" charset="-122"/>
                <a:ea typeface="宋体" charset="-122"/>
              </a:rPr>
              <a:t>26</a:t>
            </a:r>
            <a:r>
              <a:rPr lang="zh-CN" altLang="en-US" sz="2000" b="1" i="0" dirty="0">
                <a:solidFill>
                  <a:schemeClr val="accent4"/>
                </a:solidFill>
                <a:effectLst/>
                <a:latin typeface="宋体" charset="-122"/>
                <a:ea typeface="宋体" charset="-122"/>
              </a:rPr>
              <a:t>班</a:t>
            </a:r>
            <a:endParaRPr lang="zh-CN" altLang="en-US" sz="2000" b="1" i="0" dirty="0">
              <a:solidFill>
                <a:schemeClr val="accent4"/>
              </a:solidFill>
              <a:effectLst/>
              <a:latin typeface="宋体" charset="-122"/>
              <a:ea typeface="宋体" charset="-122"/>
            </a:endParaRPr>
          </a:p>
          <a:p>
            <a:pPr lvl="0"/>
            <a:r>
              <a:rPr lang="zh-CN" altLang="en-US" sz="2000" b="1" i="0" dirty="0">
                <a:solidFill>
                  <a:schemeClr val="accent4"/>
                </a:solidFill>
                <a:effectLst/>
                <a:latin typeface="宋体" charset="-122"/>
                <a:ea typeface="宋体" charset="-122"/>
              </a:rPr>
              <a:t>学   号        </a:t>
            </a:r>
            <a:r>
              <a:rPr lang="en-US" altLang="zh-CN" sz="2000" b="1" i="0" dirty="0">
                <a:solidFill>
                  <a:schemeClr val="accent4"/>
                </a:solidFill>
                <a:effectLst/>
                <a:latin typeface="宋体" charset="-122"/>
                <a:ea typeface="宋体" charset="-122"/>
              </a:rPr>
              <a:t>2120502142</a:t>
            </a:r>
            <a:endParaRPr lang="en-US" altLang="zh-CN" sz="2000" b="1" i="0" dirty="0">
              <a:solidFill>
                <a:schemeClr val="accent4"/>
              </a:solidFill>
              <a:effectLst/>
              <a:latin typeface="宋体" charset="-122"/>
              <a:ea typeface="宋体" charset="-122"/>
            </a:endParaRPr>
          </a:p>
          <a:p>
            <a:pPr lvl="0"/>
            <a:r>
              <a:rPr lang="zh-CN" altLang="en-US" sz="2000" b="1" i="0" dirty="0">
                <a:solidFill>
                  <a:schemeClr val="accent4"/>
                </a:solidFill>
                <a:effectLst/>
                <a:latin typeface="宋体" charset="-122"/>
                <a:ea typeface="宋体" charset="-122"/>
              </a:rPr>
              <a:t>姓   名        王文斌                  </a:t>
            </a:r>
            <a:endParaRPr lang="zh-CN" altLang="en-US" sz="2000" b="1" i="0" dirty="0">
              <a:solidFill>
                <a:schemeClr val="accent4"/>
              </a:solidFill>
              <a:effectLst/>
              <a:latin typeface="宋体" charset="-122"/>
              <a:ea typeface="宋体" charset="-122"/>
            </a:endParaRPr>
          </a:p>
          <a:p>
            <a:pPr lvl="0"/>
            <a:r>
              <a:rPr lang="zh-CN" altLang="en-US" sz="2000" b="1" i="0" dirty="0">
                <a:solidFill>
                  <a:schemeClr val="accent4"/>
                </a:solidFill>
                <a:effectLst/>
                <a:latin typeface="宋体" charset="-122"/>
                <a:ea typeface="宋体" charset="-122"/>
              </a:rPr>
              <a:t>指导教师       赵跃进                        </a:t>
            </a:r>
            <a:endParaRPr lang="zh-CN" altLang="en-US" sz="2000" b="1" i="0" dirty="0">
              <a:solidFill>
                <a:schemeClr val="accent4"/>
              </a:solidFill>
              <a:effectLst/>
              <a:latin typeface="宋体" charset="-122"/>
              <a:ea typeface="宋体" charset="-122"/>
            </a:endParaRPr>
          </a:p>
          <a:p>
            <a:pPr lvl="0"/>
            <a:r>
              <a:rPr lang="zh-CN" altLang="en-US" sz="2000" b="1" i="0" dirty="0">
                <a:solidFill>
                  <a:schemeClr val="accent4"/>
                </a:solidFill>
                <a:effectLst/>
                <a:latin typeface="宋体" charset="-122"/>
                <a:ea typeface="宋体" charset="-122"/>
              </a:rPr>
              <a:t>设计所在单位   图像所                         </a:t>
            </a:r>
            <a:endParaRPr lang="zh-CN" altLang="en-US" sz="2000" b="1" i="0" dirty="0">
              <a:solidFill>
                <a:schemeClr val="accent4"/>
              </a:solidFill>
              <a:effectLst/>
              <a:latin typeface="宋体" charset="-122"/>
              <a:ea typeface="宋体" charset="-122"/>
            </a:endParaRPr>
          </a:p>
          <a:p>
            <a:pPr lvl="0"/>
            <a:r>
              <a:rPr lang="zh-CN" altLang="en-US" sz="2000" b="1" i="0" dirty="0">
                <a:solidFill>
                  <a:schemeClr val="accent4"/>
                </a:solidFill>
                <a:effectLst/>
                <a:latin typeface="宋体" charset="-122"/>
                <a:ea typeface="宋体" charset="-122"/>
              </a:rPr>
              <a:t>	                         201</a:t>
            </a:r>
            <a:r>
              <a:rPr lang="en-US" altLang="zh-CN" sz="2000" b="1" i="0" dirty="0">
                <a:solidFill>
                  <a:schemeClr val="accent4"/>
                </a:solidFill>
                <a:effectLst/>
                <a:latin typeface="宋体" charset="-122"/>
                <a:ea typeface="宋体" charset="-122"/>
              </a:rPr>
              <a:t>6</a:t>
            </a:r>
            <a:r>
              <a:rPr lang="zh-CN" altLang="en-US" sz="2000" b="1" i="0" dirty="0">
                <a:solidFill>
                  <a:schemeClr val="accent4"/>
                </a:solidFill>
                <a:effectLst/>
                <a:latin typeface="宋体" charset="-122"/>
                <a:ea typeface="宋体" charset="-122"/>
              </a:rPr>
              <a:t>年</a:t>
            </a:r>
            <a:r>
              <a:rPr lang="en-US" altLang="zh-CN" sz="2000" b="1" i="0" dirty="0">
                <a:solidFill>
                  <a:schemeClr val="accent4"/>
                </a:solidFill>
                <a:effectLst/>
                <a:latin typeface="宋体" charset="-122"/>
                <a:ea typeface="宋体" charset="-122"/>
              </a:rPr>
              <a:t>6</a:t>
            </a:r>
            <a:r>
              <a:rPr lang="zh-CN" altLang="en-US" sz="2000" b="1" i="0" dirty="0">
                <a:solidFill>
                  <a:schemeClr val="accent4"/>
                </a:solidFill>
                <a:effectLst/>
                <a:latin typeface="宋体" charset="-122"/>
                <a:ea typeface="宋体" charset="-122"/>
              </a:rPr>
              <a:t>月</a:t>
            </a:r>
            <a:r>
              <a:rPr lang="en-US" altLang="zh-CN" sz="2000" b="1" i="0" dirty="0">
                <a:solidFill>
                  <a:schemeClr val="accent4"/>
                </a:solidFill>
                <a:effectLst/>
                <a:latin typeface="宋体" charset="-122"/>
                <a:ea typeface="宋体" charset="-122"/>
              </a:rPr>
              <a:t>13</a:t>
            </a:r>
            <a:r>
              <a:rPr lang="zh-CN" altLang="en-US" sz="2000" b="1" i="0" dirty="0">
                <a:solidFill>
                  <a:schemeClr val="accent4"/>
                </a:solidFill>
                <a:effectLst/>
                <a:latin typeface="宋体" charset="-122"/>
                <a:ea typeface="宋体" charset="-122"/>
              </a:rPr>
              <a:t>日</a:t>
            </a:r>
            <a:endParaRPr lang="zh-CN" altLang="en-US" sz="2000" b="1" i="0" dirty="0">
              <a:solidFill>
                <a:schemeClr val="accent4"/>
              </a:solidFill>
              <a:effectLst/>
              <a:latin typeface="宋体" charset="-122"/>
              <a:ea typeface="宋体"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pic>
        <p:nvPicPr>
          <p:cNvPr id="-2147482570" name="图片 84" descr="guoqi"/>
          <p:cNvPicPr>
            <a:picLocks noChangeAspect="1"/>
          </p:cNvPicPr>
          <p:nvPr>
            <p:ph idx="1"/>
          </p:nvPr>
        </p:nvPicPr>
        <p:blipFill>
          <a:blip r:embed="rId1"/>
          <a:stretch>
            <a:fillRect/>
          </a:stretch>
        </p:blipFill>
        <p:spPr>
          <a:xfrm>
            <a:off x="1287780" y="1238885"/>
            <a:ext cx="4255135" cy="2997835"/>
          </a:xfrm>
          <a:prstGeom prst="rect">
            <a:avLst/>
          </a:prstGeom>
          <a:noFill/>
          <a:ln w="9525">
            <a:noFill/>
          </a:ln>
        </p:spPr>
      </p:pic>
      <p:graphicFrame>
        <p:nvGraphicFramePr>
          <p:cNvPr id="0" name="表格 -1"/>
          <p:cNvGraphicFramePr/>
          <p:nvPr/>
        </p:nvGraphicFramePr>
        <p:xfrm>
          <a:off x="1811973" y="4533900"/>
          <a:ext cx="8004175" cy="1661160"/>
        </p:xfrm>
        <a:graphic>
          <a:graphicData uri="http://schemas.openxmlformats.org/drawingml/2006/table">
            <a:tbl>
              <a:tblPr firstRow="1" bandRow="1">
                <a:tableStyleId>{5940675A-B579-460E-94D1-54222C63F5DA}</a:tableStyleId>
              </a:tblPr>
              <a:tblGrid>
                <a:gridCol w="501015"/>
                <a:gridCol w="501650"/>
                <a:gridCol w="500380"/>
                <a:gridCol w="498475"/>
                <a:gridCol w="502285"/>
                <a:gridCol w="500380"/>
                <a:gridCol w="500380"/>
                <a:gridCol w="502285"/>
                <a:gridCol w="500380"/>
                <a:gridCol w="499745"/>
                <a:gridCol w="503555"/>
                <a:gridCol w="497205"/>
                <a:gridCol w="501015"/>
                <a:gridCol w="502285"/>
                <a:gridCol w="499745"/>
                <a:gridCol w="493395"/>
              </a:tblGrid>
              <a:tr h="791210">
                <a:tc>
                  <a:txBody>
                    <a:bodyPr/>
                    <a:p>
                      <a:pPr marL="0" indent="0" algn="ctr">
                        <a:buNone/>
                      </a:pPr>
                      <a:r>
                        <a:rPr lang="zh-CN" altLang="en-US" sz="1800" b="0" u="none">
                          <a:solidFill>
                            <a:schemeClr val="accent4"/>
                          </a:solidFill>
                          <a:latin typeface="宋体" charset="0"/>
                          <a:ea typeface="宋体" charset="0"/>
                          <a:cs typeface="宋体" charset="0"/>
                        </a:rPr>
                        <a:t>区域</a:t>
                      </a:r>
                      <a:endParaRPr lang="zh-CN" altLang="en-US"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2</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3</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4</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5</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7</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8</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9</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11</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12</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13</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14</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15</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869950">
                <a:tc>
                  <a:txBody>
                    <a:bodyPr/>
                    <a:p>
                      <a:pPr marL="0" indent="0" algn="ctr">
                        <a:buNone/>
                      </a:pPr>
                      <a:r>
                        <a:rPr lang="zh-CN" altLang="en-US" sz="1800" b="0" u="none">
                          <a:solidFill>
                            <a:schemeClr val="accent4"/>
                          </a:solidFill>
                          <a:latin typeface="宋体" charset="0"/>
                          <a:ea typeface="宋体" charset="0"/>
                          <a:cs typeface="宋体" charset="0"/>
                        </a:rPr>
                        <a:t>中心</a:t>
                      </a:r>
                      <a:endParaRPr lang="zh-CN" altLang="en-US"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224</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106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1800" b="0" u="none">
                          <a:solidFill>
                            <a:schemeClr val="accent4"/>
                          </a:solidFill>
                          <a:latin typeface="宋体" charset="0"/>
                          <a:ea typeface="宋体" charset="0"/>
                          <a:cs typeface="宋体" charset="0"/>
                        </a:rPr>
                        <a:t>166</a:t>
                      </a:r>
                      <a:endParaRPr lang="en-US" altLang="zh-CN" sz="18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bl>
          </a:graphicData>
        </a:graphic>
      </p:graphicFrame>
      <p:sp>
        <p:nvSpPr>
          <p:cNvPr id="4" name="文本框 3"/>
          <p:cNvSpPr txBox="1"/>
          <p:nvPr/>
        </p:nvSpPr>
        <p:spPr>
          <a:xfrm>
            <a:off x="3718560" y="6347460"/>
            <a:ext cx="41910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ln/>
                <a:solidFill>
                  <a:schemeClr val="accent4"/>
                </a:solidFill>
                <a:effectLst/>
              </a:rPr>
              <a:t>图像聚类后的聚类中心点</a:t>
            </a:r>
            <a:endParaRPr lang="zh-CN" altLang="en-US">
              <a:ln/>
              <a:solidFill>
                <a:schemeClr val="accent4"/>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0"/>
                                        </p:tgtEl>
                                        <p:attrNameLst>
                                          <p:attrName>style.visibility</p:attrName>
                                        </p:attrNameLst>
                                      </p:cBhvr>
                                      <p:to>
                                        <p:strVal val="visible"/>
                                      </p:to>
                                    </p:set>
                                    <p:animEffect transition="in" filter="blinds(horizontal)">
                                      <p:cBhvr>
                                        <p:cTn id="10" dur="500"/>
                                        <p:tgtEl>
                                          <p:spTgt spid="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9464040" cy="4003675"/>
          </a:xfrm>
        </p:spPr>
        <p:txBody>
          <a:bodyPr>
            <a:normAutofit lnSpcReduction="20000"/>
            <a:scene3d>
              <a:camera prst="orthographicFront"/>
              <a:lightRig rig="soft" dir="t">
                <a:rot lat="0" lon="0" rev="15600000"/>
              </a:lightRig>
            </a:scene3d>
            <a:sp3d extrusionH="57150" prstMaterial="softEdge">
              <a:bevelT w="25400" h="38100"/>
            </a:sp3d>
          </a:bodyPr>
          <a:p>
            <a:pPr marL="0" indent="0">
              <a:buNone/>
            </a:pPr>
            <a:r>
              <a:rPr lang="zh-CN" altLang="en-US">
                <a:ln/>
                <a:solidFill>
                  <a:schemeClr val="accent4"/>
                </a:solidFill>
                <a:effectLst/>
              </a:rPr>
              <a:t>（1）获取所有聚类中心点的值C[i],i=(1,2,...K)；</a:t>
            </a:r>
            <a:endParaRPr lang="zh-CN" altLang="en-US">
              <a:ln/>
              <a:solidFill>
                <a:schemeClr val="accent4"/>
              </a:solidFill>
              <a:effectLst/>
            </a:endParaRPr>
          </a:p>
          <a:p>
            <a:pPr marL="0" indent="0">
              <a:buNone/>
            </a:pPr>
            <a:r>
              <a:rPr lang="zh-CN" altLang="en-US">
                <a:ln/>
                <a:solidFill>
                  <a:schemeClr val="accent4"/>
                </a:solidFill>
                <a:effectLst/>
              </a:rPr>
              <a:t>（2）从第一个聚类中心点C[1]开始遍历至聚类中心点C[K]，当任一聚类中心点C[j]与当前聚类中心点C[i]的差值的绝对值，ΔC = |Ci - Cj| ≤ S（S的值实验中选取S=5）时，判定聚类中心点C[j]是聚类中心点C[i]的相似聚类中心，并进行标记，区域j为区域i的相似区域，区域i为区域j的合并区域；</a:t>
            </a:r>
            <a:endParaRPr lang="zh-CN" altLang="en-US">
              <a:ln/>
              <a:solidFill>
                <a:schemeClr val="accent4"/>
              </a:solidFill>
              <a:effectLst/>
            </a:endParaRPr>
          </a:p>
          <a:p>
            <a:pPr marL="0" indent="0">
              <a:buNone/>
            </a:pPr>
            <a:r>
              <a:rPr lang="zh-CN" altLang="en-US">
                <a:ln/>
                <a:solidFill>
                  <a:schemeClr val="accent4"/>
                </a:solidFill>
                <a:effectLst/>
              </a:rPr>
              <a:t>（3）遍历结束后，再进行一次遍历，将所有当前聚类中心点的相似聚类中心合并至当前聚类中心点；</a:t>
            </a:r>
            <a:endParaRPr lang="zh-CN" altLang="en-US">
              <a:ln/>
              <a:solidFill>
                <a:schemeClr val="accent4"/>
              </a:solidFill>
              <a:effectLst/>
            </a:endParaRPr>
          </a:p>
          <a:p>
            <a:pPr marL="0" indent="0">
              <a:buNone/>
            </a:pPr>
            <a:r>
              <a:rPr lang="zh-CN" altLang="en-US">
                <a:ln/>
                <a:solidFill>
                  <a:schemeClr val="accent4"/>
                </a:solidFill>
                <a:effectLst/>
              </a:rPr>
              <a:t>（4）重复步骤（2）（3）n次（n的值自行选取），确保所有聚类中心点都不存在相似聚类中心；</a:t>
            </a:r>
            <a:endParaRPr lang="zh-CN" altLang="en-US">
              <a:ln/>
              <a:solidFill>
                <a:schemeClr val="accent4"/>
              </a:solidFill>
              <a:effectLst/>
            </a:endParaRPr>
          </a:p>
          <a:p>
            <a:pPr marL="0" indent="0">
              <a:buNone/>
            </a:pPr>
            <a:r>
              <a:rPr lang="zh-CN" altLang="en-US">
                <a:ln/>
                <a:solidFill>
                  <a:schemeClr val="accent4"/>
                </a:solidFill>
                <a:effectLst/>
              </a:rPr>
              <a:t>（5）对所有N个样本点进行遍历，若任一样本点所属的区域被标记为相似区域，则将该样本点划分到其所属区域对应的合并区域。</a:t>
            </a:r>
            <a:endParaRPr lang="zh-CN" altLang="en-US">
              <a:ln/>
              <a:solidFill>
                <a:schemeClr val="accent4"/>
              </a:solidFill>
              <a:effectLst/>
            </a:endParaRPr>
          </a:p>
        </p:txBody>
      </p:sp>
      <p:sp>
        <p:nvSpPr>
          <p:cNvPr id="4" name="文本框 3"/>
          <p:cNvSpPr txBox="1"/>
          <p:nvPr/>
        </p:nvSpPr>
        <p:spPr>
          <a:xfrm>
            <a:off x="853440" y="1226820"/>
            <a:ext cx="4860925" cy="94488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合并相似的聚类中心的基本步骤：</a:t>
            </a:r>
            <a:endParaRPr lang="zh-CN" altLang="en-US" sz="2800">
              <a:ln/>
              <a:solidFill>
                <a:schemeClr val="accent4"/>
              </a:solidFill>
              <a:effectLst/>
            </a:endParaRPr>
          </a:p>
        </p:txBody>
      </p:sp>
      <p:graphicFrame>
        <p:nvGraphicFramePr>
          <p:cNvPr id="0" name="表格 -1"/>
          <p:cNvGraphicFramePr/>
          <p:nvPr/>
        </p:nvGraphicFramePr>
        <p:xfrm>
          <a:off x="4565015" y="5074920"/>
          <a:ext cx="7100570" cy="1721485"/>
        </p:xfrm>
        <a:graphic>
          <a:graphicData uri="http://schemas.openxmlformats.org/drawingml/2006/table">
            <a:tbl>
              <a:tblPr firstRow="1" bandRow="1">
                <a:tableStyleId>{5940675A-B579-460E-94D1-54222C63F5DA}</a:tableStyleId>
              </a:tblPr>
              <a:tblGrid>
                <a:gridCol w="1012825"/>
                <a:gridCol w="1015365"/>
                <a:gridCol w="1012825"/>
                <a:gridCol w="1014730"/>
                <a:gridCol w="1014730"/>
                <a:gridCol w="1014730"/>
                <a:gridCol w="1015365"/>
              </a:tblGrid>
              <a:tr h="861060">
                <a:tc>
                  <a:txBody>
                    <a:bodyPr/>
                    <a:p>
                      <a:pPr marL="0" indent="0" algn="ctr">
                        <a:buNone/>
                      </a:pPr>
                      <a:r>
                        <a:rPr lang="zh-CN" altLang="en-US" sz="2000" b="0" u="none">
                          <a:solidFill>
                            <a:schemeClr val="accent4"/>
                          </a:solidFill>
                          <a:latin typeface="宋体" charset="0"/>
                          <a:ea typeface="宋体" charset="0"/>
                          <a:cs typeface="宋体" charset="0"/>
                        </a:rPr>
                        <a:t>区域</a:t>
                      </a: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5</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15</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860425">
                <a:tc>
                  <a:txBody>
                    <a:bodyPr/>
                    <a:p>
                      <a:pPr marL="0" indent="0" algn="ctr">
                        <a:buNone/>
                      </a:pPr>
                      <a:r>
                        <a:rPr lang="zh-CN" altLang="en-US" sz="2000" b="0" u="none">
                          <a:solidFill>
                            <a:schemeClr val="accent4"/>
                          </a:solidFill>
                          <a:latin typeface="宋体" charset="0"/>
                          <a:ea typeface="宋体" charset="0"/>
                          <a:cs typeface="宋体" charset="0"/>
                        </a:rPr>
                        <a:t>中心</a:t>
                      </a: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106</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224</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166</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l">
                        <a:buNone/>
                      </a:pP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0"/>
                                        </p:tgtEl>
                                        <p:attrNameLst>
                                          <p:attrName>style.visibility</p:attrName>
                                        </p:attrNameLst>
                                      </p:cBhvr>
                                      <p:to>
                                        <p:strVal val="visible"/>
                                      </p:to>
                                    </p:set>
                                    <p:animEffect transition="in" filter="blinds(horizontal)">
                                      <p:cBhvr>
                                        <p:cTn id="7" dur="500"/>
                                        <p:tgtEl>
                                          <p:spTgt spid="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pic>
        <p:nvPicPr>
          <p:cNvPr id="-2147482547" name="图片 49" descr="YT01"/>
          <p:cNvPicPr>
            <a:picLocks noChangeAspect="1"/>
          </p:cNvPicPr>
          <p:nvPr>
            <p:ph idx="1"/>
          </p:nvPr>
        </p:nvPicPr>
        <p:blipFill>
          <a:blip r:embed="rId1"/>
          <a:srcRect l="30556" t="7082" r="30507" b="13612"/>
          <a:stretch>
            <a:fillRect/>
          </a:stretch>
        </p:blipFill>
        <p:spPr>
          <a:xfrm>
            <a:off x="871220" y="1005205"/>
            <a:ext cx="4458970" cy="2921635"/>
          </a:xfrm>
          <a:prstGeom prst="rect">
            <a:avLst/>
          </a:prstGeom>
          <a:noFill/>
          <a:ln w="9525">
            <a:noFill/>
          </a:ln>
        </p:spPr>
      </p:pic>
      <p:pic>
        <p:nvPicPr>
          <p:cNvPr id="-2147482546" name="图片 55" descr="YT"/>
          <p:cNvPicPr>
            <a:picLocks noChangeAspect="1"/>
          </p:cNvPicPr>
          <p:nvPr/>
        </p:nvPicPr>
        <p:blipFill>
          <a:blip r:embed="rId2"/>
          <a:srcRect l="6850" t="2650" r="7091" b="5640"/>
          <a:stretch>
            <a:fillRect/>
          </a:stretch>
        </p:blipFill>
        <p:spPr>
          <a:xfrm>
            <a:off x="6602730" y="1035685"/>
            <a:ext cx="4153535" cy="2863215"/>
          </a:xfrm>
          <a:prstGeom prst="rect">
            <a:avLst/>
          </a:prstGeom>
          <a:noFill/>
          <a:ln w="9525">
            <a:noFill/>
          </a:ln>
        </p:spPr>
      </p:pic>
      <p:pic>
        <p:nvPicPr>
          <p:cNvPr id="-2147482545" name="图片 56" descr="YT"/>
          <p:cNvPicPr>
            <a:picLocks noChangeAspect="1"/>
          </p:cNvPicPr>
          <p:nvPr/>
        </p:nvPicPr>
        <p:blipFill>
          <a:blip r:embed="rId3"/>
          <a:srcRect l="28424" t="4147" r="28532" b="9306"/>
          <a:stretch>
            <a:fillRect/>
          </a:stretch>
        </p:blipFill>
        <p:spPr>
          <a:xfrm>
            <a:off x="826770" y="3885565"/>
            <a:ext cx="4519295" cy="2885440"/>
          </a:xfrm>
          <a:prstGeom prst="rect">
            <a:avLst/>
          </a:prstGeom>
          <a:noFill/>
          <a:ln w="9525">
            <a:noFill/>
          </a:ln>
        </p:spPr>
      </p:pic>
      <p:pic>
        <p:nvPicPr>
          <p:cNvPr id="-2147482544" name="图片 57" descr="YT"/>
          <p:cNvPicPr>
            <a:picLocks noChangeAspect="1"/>
          </p:cNvPicPr>
          <p:nvPr/>
        </p:nvPicPr>
        <p:blipFill>
          <a:blip r:embed="rId4"/>
          <a:srcRect l="28098" t="8725" r="27846" b="16565"/>
          <a:stretch>
            <a:fillRect/>
          </a:stretch>
        </p:blipFill>
        <p:spPr>
          <a:xfrm>
            <a:off x="6496050" y="3885565"/>
            <a:ext cx="4351655" cy="2866390"/>
          </a:xfrm>
          <a:prstGeom prst="rect">
            <a:avLst/>
          </a:prstGeom>
          <a:noFill/>
          <a:ln w="9525">
            <a:noFill/>
          </a:ln>
        </p:spPr>
      </p:pic>
      <p:graphicFrame>
        <p:nvGraphicFramePr>
          <p:cNvPr id="0" name="表格 -1"/>
          <p:cNvGraphicFramePr/>
          <p:nvPr/>
        </p:nvGraphicFramePr>
        <p:xfrm>
          <a:off x="1936115" y="2174875"/>
          <a:ext cx="8670290" cy="3437890"/>
        </p:xfrm>
        <a:graphic>
          <a:graphicData uri="http://schemas.openxmlformats.org/drawingml/2006/table">
            <a:tbl>
              <a:tblPr firstRow="1" bandRow="1">
                <a:tableStyleId>{5940675A-B579-460E-94D1-54222C63F5DA}</a:tableStyleId>
              </a:tblPr>
              <a:tblGrid>
                <a:gridCol w="1083945"/>
                <a:gridCol w="1083945"/>
                <a:gridCol w="1083945"/>
                <a:gridCol w="1083945"/>
                <a:gridCol w="1082675"/>
                <a:gridCol w="1083945"/>
                <a:gridCol w="1083945"/>
                <a:gridCol w="1083945"/>
              </a:tblGrid>
              <a:tr h="793115">
                <a:tc>
                  <a:txBody>
                    <a:bodyPr/>
                    <a:p>
                      <a:pPr marL="0" indent="0" algn="ctr">
                        <a:buNone/>
                      </a:pPr>
                      <a:r>
                        <a:rPr lang="zh-CN" altLang="en-US" sz="2000" b="0" u="none">
                          <a:solidFill>
                            <a:schemeClr val="accent4"/>
                          </a:solidFill>
                          <a:latin typeface="宋体" charset="0"/>
                          <a:ea typeface="宋体" charset="0"/>
                          <a:cs typeface="宋体" charset="0"/>
                        </a:rPr>
                        <a:t>图例编号</a:t>
                      </a: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zh-CN" altLang="en-US" sz="2000" b="0" u="none">
                          <a:solidFill>
                            <a:schemeClr val="accent4"/>
                          </a:solidFill>
                          <a:latin typeface="宋体" charset="0"/>
                          <a:ea typeface="宋体" charset="0"/>
                          <a:cs typeface="宋体" charset="0"/>
                        </a:rPr>
                        <a:t>聚类数</a:t>
                      </a:r>
                      <a:r>
                        <a:rPr lang="en-US" altLang="zh-CN" sz="2000" b="0" u="none">
                          <a:solidFill>
                            <a:schemeClr val="accent4"/>
                          </a:solidFill>
                          <a:latin typeface="宋体" charset="0"/>
                          <a:ea typeface="宋体" charset="0"/>
                          <a:cs typeface="宋体" charset="0"/>
                        </a:rPr>
                        <a:t>KK</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zh-CN" altLang="en-US" sz="2000" b="0" u="none">
                          <a:solidFill>
                            <a:schemeClr val="accent4"/>
                          </a:solidFill>
                          <a:latin typeface="宋体" charset="0"/>
                          <a:ea typeface="宋体" charset="0"/>
                          <a:cs typeface="宋体" charset="0"/>
                        </a:rPr>
                        <a:t>合并前聚类中心数</a:t>
                      </a: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zh-CN" altLang="en-US" sz="2000" b="0" u="none">
                          <a:solidFill>
                            <a:schemeClr val="accent4"/>
                          </a:solidFill>
                          <a:latin typeface="宋体" charset="0"/>
                          <a:ea typeface="宋体" charset="0"/>
                          <a:cs typeface="宋体" charset="0"/>
                        </a:rPr>
                        <a:t>合并后聚类中心数</a:t>
                      </a: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905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528955">
                <a:tc>
                  <a:txBody>
                    <a:bodyPr/>
                    <a:p>
                      <a:pPr marL="0" indent="0" algn="ctr">
                        <a:buNone/>
                      </a:pPr>
                      <a:r>
                        <a:rPr lang="en-US" altLang="zh-CN" sz="2000" b="0" u="none">
                          <a:solidFill>
                            <a:schemeClr val="accent4"/>
                          </a:solidFill>
                          <a:latin typeface="宋体" charset="0"/>
                          <a:ea typeface="宋体" charset="0"/>
                          <a:cs typeface="宋体" charset="0"/>
                        </a:rPr>
                        <a:t>1</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30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30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15</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528955">
                <a:tc>
                  <a:txBody>
                    <a:bodyPr/>
                    <a:p>
                      <a:pPr marL="0" indent="0" algn="ctr">
                        <a:buNone/>
                      </a:pPr>
                      <a:r>
                        <a:rPr lang="en-US" altLang="zh-CN" sz="2000" b="0" u="none">
                          <a:solidFill>
                            <a:schemeClr val="accent4"/>
                          </a:solidFill>
                          <a:latin typeface="宋体" charset="0"/>
                          <a:ea typeface="宋体" charset="0"/>
                          <a:cs typeface="宋体" charset="0"/>
                        </a:rPr>
                        <a:t>2</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40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40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4</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528955">
                <a:tc>
                  <a:txBody>
                    <a:bodyPr/>
                    <a:p>
                      <a:pPr marL="0" indent="0" algn="ctr">
                        <a:buNone/>
                      </a:pPr>
                      <a:r>
                        <a:rPr lang="en-US" altLang="zh-CN" sz="2000" b="0" u="none">
                          <a:solidFill>
                            <a:schemeClr val="accent4"/>
                          </a:solidFill>
                          <a:latin typeface="宋体" charset="0"/>
                          <a:ea typeface="宋体" charset="0"/>
                          <a:cs typeface="宋体" charset="0"/>
                        </a:rPr>
                        <a:t>3</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50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50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32</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528955">
                <a:tc>
                  <a:txBody>
                    <a:bodyPr/>
                    <a:p>
                      <a:pPr marL="0" indent="0" algn="ctr">
                        <a:buNone/>
                      </a:pPr>
                      <a:r>
                        <a:rPr lang="en-US" altLang="zh-CN" sz="2000" b="0" u="none">
                          <a:solidFill>
                            <a:schemeClr val="accent4"/>
                          </a:solidFill>
                          <a:latin typeface="宋体" charset="0"/>
                          <a:ea typeface="宋体" charset="0"/>
                          <a:cs typeface="宋体" charset="0"/>
                        </a:rPr>
                        <a:t>3</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80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80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32</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 </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2700">
                      <a:solidFill>
                        <a:schemeClr val="accent4">
                          <a:lumMod val="95000"/>
                          <a:lumOff val="5000"/>
                        </a:schemeClr>
                      </a:solidFill>
                      <a:prstDash val="solid"/>
                    </a:lnB>
                    <a:lnTlToBr>
                      <a:noFill/>
                    </a:lnTlToBr>
                    <a:lnBlToTr>
                      <a:noFill/>
                    </a:lnBlToTr>
                    <a:solidFill>
                      <a:schemeClr val="bg1"/>
                    </a:solidFill>
                  </a:tcPr>
                </a:tc>
              </a:tr>
              <a:tr h="528955">
                <a:tc>
                  <a:txBody>
                    <a:bodyPr/>
                    <a:p>
                      <a:pPr marL="0" indent="0" algn="ctr">
                        <a:buNone/>
                      </a:pPr>
                      <a:r>
                        <a:rPr lang="en-US" altLang="zh-CN" sz="2000" b="0" u="none">
                          <a:solidFill>
                            <a:schemeClr val="accent4"/>
                          </a:solidFill>
                          <a:latin typeface="宋体" charset="0"/>
                          <a:ea typeface="宋体" charset="0"/>
                          <a:cs typeface="宋体" charset="0"/>
                        </a:rPr>
                        <a:t>4</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40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40</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Times New Roman" charset="0"/>
                          <a:ea typeface="Times New Roman" charset="0"/>
                          <a:cs typeface="Times New Roman" charset="0"/>
                        </a:rPr>
                        <a:t> </a:t>
                      </a:r>
                      <a:endParaRPr lang="en-US" altLang="zh-CN" sz="2000" b="0" u="none">
                        <a:solidFill>
                          <a:schemeClr val="accent4"/>
                        </a:solidFill>
                        <a:latin typeface="Times New Roman" charset="0"/>
                        <a:ea typeface="Times New Roman" charset="0"/>
                        <a:cs typeface="Times New Roman"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r>
                        <a:rPr lang="en-US" altLang="zh-CN" sz="2000" b="0" u="none">
                          <a:solidFill>
                            <a:schemeClr val="accent4"/>
                          </a:solidFill>
                          <a:latin typeface="宋体" charset="0"/>
                          <a:ea typeface="宋体" charset="0"/>
                          <a:cs typeface="宋体" charset="0"/>
                        </a:rPr>
                        <a:t>19</a:t>
                      </a:r>
                      <a:endParaRPr lang="en-US" altLang="zh-CN"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c>
                  <a:txBody>
                    <a:bodyPr/>
                    <a:p>
                      <a:pPr marL="0" indent="0" algn="ctr">
                        <a:buNone/>
                      </a:pPr>
                      <a:endParaRPr lang="zh-CN" altLang="en-US" sz="2000" b="0" u="none">
                        <a:solidFill>
                          <a:schemeClr val="accent4"/>
                        </a:solidFill>
                        <a:latin typeface="宋体" charset="0"/>
                        <a:ea typeface="宋体" charset="0"/>
                        <a:cs typeface="宋体" charset="0"/>
                      </a:endParaRPr>
                    </a:p>
                  </a:txBody>
                  <a:tcPr marL="0" marR="0" marT="0" marB="1" vert="horz" anchor="t">
                    <a:lnL>
                      <a:noFill/>
                    </a:lnL>
                    <a:lnR>
                      <a:noFill/>
                    </a:lnR>
                    <a:lnT w="12700">
                      <a:solidFill>
                        <a:schemeClr val="accent4">
                          <a:lumMod val="95000"/>
                          <a:lumOff val="5000"/>
                        </a:schemeClr>
                      </a:solidFill>
                      <a:prstDash val="solid"/>
                    </a:lnT>
                    <a:lnB w="19050">
                      <a:solidFill>
                        <a:schemeClr val="accent4">
                          <a:lumMod val="95000"/>
                          <a:lumOff val="5000"/>
                        </a:schemeClr>
                      </a:solidFill>
                      <a:prstDash val="solid"/>
                    </a:lnB>
                    <a:lnTlToBr>
                      <a:noFill/>
                    </a:lnTlToBr>
                    <a:lnBlToTr>
                      <a:noFill/>
                    </a:lnBlToTr>
                    <a:solidFill>
                      <a:schemeClr val="bg1"/>
                    </a:solidFill>
                  </a:tcPr>
                </a:tc>
              </a:tr>
            </a:tbl>
          </a:graphicData>
        </a:graphic>
      </p:graphicFrame>
      <p:sp>
        <p:nvSpPr>
          <p:cNvPr id="4" name="文本框 3"/>
          <p:cNvSpPr txBox="1"/>
          <p:nvPr/>
        </p:nvSpPr>
        <p:spPr>
          <a:xfrm>
            <a:off x="4572000" y="5676900"/>
            <a:ext cx="339852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rPr>
              <a:t>合并前后的聚类中心数对比</a:t>
            </a:r>
            <a:endParaRPr lang="zh-CN" altLang="en-US">
              <a:ln/>
              <a:solidFill>
                <a:schemeClr val="accent4"/>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47482547"/>
                                        </p:tgtEl>
                                        <p:attrNameLst>
                                          <p:attrName>style.visibility</p:attrName>
                                        </p:attrNameLst>
                                      </p:cBhvr>
                                      <p:to>
                                        <p:strVal val="visible"/>
                                      </p:to>
                                    </p:set>
                                    <p:animEffect transition="in" filter="blinds(horizontal)">
                                      <p:cBhvr>
                                        <p:cTn id="7" dur="500"/>
                                        <p:tgtEl>
                                          <p:spTgt spid="-21474825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47482546"/>
                                        </p:tgtEl>
                                        <p:attrNameLst>
                                          <p:attrName>style.visibility</p:attrName>
                                        </p:attrNameLst>
                                      </p:cBhvr>
                                      <p:to>
                                        <p:strVal val="visible"/>
                                      </p:to>
                                    </p:set>
                                    <p:animEffect transition="in" filter="blinds(horizontal)">
                                      <p:cBhvr>
                                        <p:cTn id="12" dur="500"/>
                                        <p:tgtEl>
                                          <p:spTgt spid="-21474825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47482545"/>
                                        </p:tgtEl>
                                        <p:attrNameLst>
                                          <p:attrName>style.visibility</p:attrName>
                                        </p:attrNameLst>
                                      </p:cBhvr>
                                      <p:to>
                                        <p:strVal val="visible"/>
                                      </p:to>
                                    </p:set>
                                    <p:animEffect transition="in" filter="blinds(horizontal)">
                                      <p:cBhvr>
                                        <p:cTn id="17" dur="500"/>
                                        <p:tgtEl>
                                          <p:spTgt spid="-21474825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47482544"/>
                                        </p:tgtEl>
                                        <p:attrNameLst>
                                          <p:attrName>style.visibility</p:attrName>
                                        </p:attrNameLst>
                                      </p:cBhvr>
                                      <p:to>
                                        <p:strVal val="visible"/>
                                      </p:to>
                                    </p:set>
                                    <p:animEffect transition="in" filter="blinds(horizontal)">
                                      <p:cBhvr>
                                        <p:cTn id="22" dur="500"/>
                                        <p:tgtEl>
                                          <p:spTgt spid="-21474825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2147482547"/>
                                        </p:tgtEl>
                                      </p:cBhvr>
                                    </p:animEffect>
                                    <p:set>
                                      <p:cBhvr>
                                        <p:cTn id="27" dur="1" fill="hold">
                                          <p:stCondLst>
                                            <p:cond delay="499"/>
                                          </p:stCondLst>
                                        </p:cTn>
                                        <p:tgtEl>
                                          <p:spTgt spid="-2147482547"/>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2147482546"/>
                                        </p:tgtEl>
                                      </p:cBhvr>
                                    </p:animEffect>
                                    <p:set>
                                      <p:cBhvr>
                                        <p:cTn id="30" dur="1" fill="hold">
                                          <p:stCondLst>
                                            <p:cond delay="499"/>
                                          </p:stCondLst>
                                        </p:cTn>
                                        <p:tgtEl>
                                          <p:spTgt spid="-2147482546"/>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2147482544"/>
                                        </p:tgtEl>
                                      </p:cBhvr>
                                    </p:animEffect>
                                    <p:set>
                                      <p:cBhvr>
                                        <p:cTn id="33" dur="1" fill="hold">
                                          <p:stCondLst>
                                            <p:cond delay="499"/>
                                          </p:stCondLst>
                                        </p:cTn>
                                        <p:tgtEl>
                                          <p:spTgt spid="-2147482544"/>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2147482545"/>
                                        </p:tgtEl>
                                      </p:cBhvr>
                                    </p:animEffect>
                                    <p:set>
                                      <p:cBhvr>
                                        <p:cTn id="36" dur="1" fill="hold">
                                          <p:stCondLst>
                                            <p:cond delay="499"/>
                                          </p:stCondLst>
                                        </p:cTn>
                                        <p:tgtEl>
                                          <p:spTgt spid="-214748254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linds(horizontal)">
                                      <p:cBhvr>
                                        <p:cTn id="41" dur="500"/>
                                        <p:tgtEl>
                                          <p:spTgt spid="4"/>
                                        </p:tgtEl>
                                      </p:cBhvr>
                                    </p:animEffect>
                                  </p:childTnLst>
                                </p:cTn>
                              </p:par>
                              <p:par>
                                <p:cTn id="42" presetID="3" presetClass="entr" presetSubtype="10" fill="hold" nodeType="withEffect">
                                  <p:stCondLst>
                                    <p:cond delay="0"/>
                                  </p:stCondLst>
                                  <p:childTnLst>
                                    <p:set>
                                      <p:cBhvr>
                                        <p:cTn id="43" dur="1" fill="hold">
                                          <p:stCondLst>
                                            <p:cond delay="0"/>
                                          </p:stCondLst>
                                        </p:cTn>
                                        <p:tgtEl>
                                          <p:spTgt spid="0"/>
                                        </p:tgtEl>
                                        <p:attrNameLst>
                                          <p:attrName>style.visibility</p:attrName>
                                        </p:attrNameLst>
                                      </p:cBhvr>
                                      <p:to>
                                        <p:strVal val="visible"/>
                                      </p:to>
                                    </p:set>
                                    <p:animEffect transition="in" filter="blinds(horizontal)">
                                      <p:cBhvr>
                                        <p:cTn id="44" dur="500"/>
                                        <p:tgtEl>
                                          <p:spTgt spid="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443595"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综上所述，合并聚类中心可以确保选取不同并且较大的初始聚类数K时，最终的聚类数目稳定在合适当前图像的范围之内，确实能够提高K-means算法聚类的稳定性，另一方面，合并后的聚类中心点数也能作为下一次聚类时选取K值的参考。</a:t>
            </a:r>
            <a:endParaRPr lang="zh-CN" altLang="en-US">
              <a:ln/>
              <a:solidFill>
                <a:schemeClr val="accent4"/>
              </a:solidFill>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6111875" cy="4003675"/>
          </a:xfrm>
        </p:spPr>
        <p:txBody>
          <a:bodyPr>
            <a:scene3d>
              <a:camera prst="orthographicFront"/>
              <a:lightRig rig="soft" dir="t">
                <a:rot lat="0" lon="0" rev="15600000"/>
              </a:lightRig>
            </a:scene3d>
            <a:sp3d extrusionH="57150" prstMaterial="softEdge">
              <a:bevelT w="25400" h="38100"/>
            </a:sp3d>
          </a:bodyPr>
          <a:p>
            <a:pPr marL="0" indent="0">
              <a:buNone/>
            </a:pPr>
            <a:r>
              <a:rPr lang="zh-CN" altLang="en-US">
                <a:ln/>
                <a:solidFill>
                  <a:schemeClr val="accent4"/>
                </a:solidFill>
                <a:effectLst/>
              </a:rPr>
              <a:t>（1）选取合适的带宽h，对输入图像使用MS算法进行预分割；</a:t>
            </a:r>
            <a:endParaRPr lang="zh-CN" altLang="en-US">
              <a:ln/>
              <a:solidFill>
                <a:schemeClr val="accent4"/>
              </a:solidFill>
              <a:effectLst/>
            </a:endParaRPr>
          </a:p>
          <a:p>
            <a:pPr marL="0" indent="0">
              <a:buNone/>
            </a:pPr>
            <a:r>
              <a:rPr lang="zh-CN" altLang="en-US">
                <a:ln/>
                <a:solidFill>
                  <a:schemeClr val="accent4"/>
                </a:solidFill>
                <a:effectLst/>
              </a:rPr>
              <a:t>（2）选择合适的像素距离，使用预分割后的图像作为K-means聚类算法的  	输入数据，开始迭代；</a:t>
            </a:r>
            <a:endParaRPr lang="zh-CN" altLang="en-US">
              <a:ln/>
              <a:solidFill>
                <a:schemeClr val="accent4"/>
              </a:solidFill>
              <a:effectLst/>
            </a:endParaRPr>
          </a:p>
          <a:p>
            <a:pPr marL="0" indent="0">
              <a:buNone/>
            </a:pPr>
            <a:r>
              <a:rPr lang="zh-CN" altLang="en-US">
                <a:ln/>
                <a:solidFill>
                  <a:schemeClr val="accent4"/>
                </a:solidFill>
                <a:effectLst/>
              </a:rPr>
              <a:t>（3）满足迭代条件，停止迭代；</a:t>
            </a:r>
            <a:endParaRPr lang="zh-CN" altLang="en-US">
              <a:ln/>
              <a:solidFill>
                <a:schemeClr val="accent4"/>
              </a:solidFill>
              <a:effectLst/>
            </a:endParaRPr>
          </a:p>
          <a:p>
            <a:pPr marL="0" indent="0">
              <a:buNone/>
            </a:pPr>
            <a:r>
              <a:rPr lang="zh-CN" altLang="en-US">
                <a:ln/>
                <a:solidFill>
                  <a:schemeClr val="accent4"/>
                </a:solidFill>
                <a:effectLst/>
              </a:rPr>
              <a:t>（4）合并K个最终聚类中心之间相同以及相似的聚类中心；</a:t>
            </a:r>
            <a:endParaRPr lang="zh-CN" altLang="en-US">
              <a:ln/>
              <a:solidFill>
                <a:schemeClr val="accent4"/>
              </a:solidFill>
              <a:effectLst/>
            </a:endParaRPr>
          </a:p>
          <a:p>
            <a:pPr marL="0" indent="0">
              <a:buNone/>
            </a:pPr>
            <a:r>
              <a:rPr lang="zh-CN" altLang="en-US">
                <a:ln/>
                <a:solidFill>
                  <a:schemeClr val="accent4"/>
                </a:solidFill>
                <a:effectLst/>
              </a:rPr>
              <a:t>（5）输出最终的聚类结果。</a:t>
            </a:r>
            <a:endParaRPr lang="zh-CN" altLang="en-US">
              <a:ln/>
              <a:solidFill>
                <a:schemeClr val="accent4"/>
              </a:solidFill>
              <a:effectLst/>
            </a:endParaRPr>
          </a:p>
        </p:txBody>
      </p:sp>
      <p:sp>
        <p:nvSpPr>
          <p:cNvPr id="4" name="文本框 3"/>
          <p:cNvSpPr txBox="1"/>
          <p:nvPr/>
        </p:nvSpPr>
        <p:spPr>
          <a:xfrm>
            <a:off x="1280160" y="1272540"/>
            <a:ext cx="3824605"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MSkm算法的基本步骤</a:t>
            </a:r>
            <a:endParaRPr lang="zh-CN" altLang="en-US" sz="2800">
              <a:ln/>
              <a:solidFill>
                <a:schemeClr val="accent4"/>
              </a:solidFill>
              <a:effectLst/>
            </a:endParaRPr>
          </a:p>
        </p:txBody>
      </p:sp>
      <p:grpSp>
        <p:nvGrpSpPr>
          <p:cNvPr id="1073743897" name="组合 39"/>
          <p:cNvGrpSpPr>
            <a:grpSpLocks noRot="1"/>
          </p:cNvGrpSpPr>
          <p:nvPr/>
        </p:nvGrpSpPr>
        <p:grpSpPr>
          <a:xfrm>
            <a:off x="8049260" y="106045"/>
            <a:ext cx="3317240" cy="6601460"/>
            <a:chOff x="2449" y="1723"/>
            <a:chExt cx="3112" cy="7158"/>
          </a:xfrm>
        </p:grpSpPr>
        <p:sp>
          <p:nvSpPr>
            <p:cNvPr id="1073743898" name="文本框 36"/>
            <p:cNvSpPr txBox="1"/>
            <p:nvPr/>
          </p:nvSpPr>
          <p:spPr>
            <a:xfrm>
              <a:off x="5155" y="6247"/>
              <a:ext cx="406" cy="507"/>
            </a:xfrm>
            <a:prstGeom prst="rect">
              <a:avLst/>
            </a:prstGeom>
            <a:solidFill>
              <a:srgbClr val="FFFFFF">
                <a:alpha val="0"/>
              </a:srgbClr>
            </a:solidFill>
            <a:ln w="25400">
              <a:noFill/>
            </a:ln>
          </p:spPr>
          <p:txBody>
            <a:bodyPr vert="horz" wrap="square" anchor="t">
              <a:scene3d>
                <a:camera prst="orthographicFront"/>
                <a:lightRig rig="soft" dir="t">
                  <a:rot lat="0" lon="0" rev="15600000"/>
                </a:lightRig>
              </a:scene3d>
              <a:sp3d extrusionH="57150" prstMaterial="softEdge">
                <a:bevelT w="25400" h="38100"/>
              </a:sp3d>
            </a:bodyPr>
            <a:p>
              <a:r>
                <a:rPr lang="zh-CN" altLang="en-US" sz="1600">
                  <a:ln/>
                  <a:solidFill>
                    <a:schemeClr val="accent4"/>
                  </a:solidFill>
                  <a:effectLst/>
                </a:rPr>
                <a:t>否</a:t>
              </a:r>
              <a:endParaRPr lang="zh-CN" altLang="en-US" sz="1600">
                <a:ln/>
                <a:solidFill>
                  <a:schemeClr val="accent4"/>
                </a:solidFill>
                <a:effectLst/>
              </a:endParaRPr>
            </a:p>
            <a:p>
              <a:endParaRPr lang="zh-CN" altLang="en-US" sz="1600">
                <a:ln/>
                <a:solidFill>
                  <a:schemeClr val="accent4"/>
                </a:solidFill>
                <a:effectLst/>
              </a:endParaRPr>
            </a:p>
          </p:txBody>
        </p:sp>
        <p:grpSp>
          <p:nvGrpSpPr>
            <p:cNvPr id="1073743899" name="组合 38"/>
            <p:cNvGrpSpPr/>
            <p:nvPr/>
          </p:nvGrpSpPr>
          <p:grpSpPr>
            <a:xfrm>
              <a:off x="2449" y="1723"/>
              <a:ext cx="2864" cy="7158"/>
              <a:chOff x="2449" y="1723"/>
              <a:chExt cx="2864" cy="7158"/>
            </a:xfrm>
          </p:grpSpPr>
          <p:grpSp>
            <p:nvGrpSpPr>
              <p:cNvPr id="1073743900" name="组合 35"/>
              <p:cNvGrpSpPr/>
              <p:nvPr/>
            </p:nvGrpSpPr>
            <p:grpSpPr>
              <a:xfrm>
                <a:off x="2449" y="1723"/>
                <a:ext cx="2864" cy="7158"/>
                <a:chOff x="3707" y="1723"/>
                <a:chExt cx="2864" cy="7158"/>
              </a:xfrm>
            </p:grpSpPr>
            <p:grpSp>
              <p:nvGrpSpPr>
                <p:cNvPr id="1073743901" name="组合 33"/>
                <p:cNvGrpSpPr/>
                <p:nvPr/>
              </p:nvGrpSpPr>
              <p:grpSpPr>
                <a:xfrm>
                  <a:off x="3707" y="1723"/>
                  <a:ext cx="2864" cy="7158"/>
                  <a:chOff x="3707" y="1723"/>
                  <a:chExt cx="2864" cy="7158"/>
                </a:xfrm>
              </p:grpSpPr>
              <p:sp>
                <p:nvSpPr>
                  <p:cNvPr id="1073743902" name="流程图: 过程 32"/>
                  <p:cNvSpPr/>
                  <p:nvPr/>
                </p:nvSpPr>
                <p:spPr>
                  <a:xfrm>
                    <a:off x="4065" y="4375"/>
                    <a:ext cx="2147" cy="450"/>
                  </a:xfrm>
                  <a:prstGeom prst="flowChart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选取初始聚类中心</a:t>
                    </a:r>
                    <a:endParaRPr lang="zh-CN" altLang="en-US" sz="1600">
                      <a:ln/>
                      <a:solidFill>
                        <a:schemeClr val="accent4"/>
                      </a:solidFill>
                      <a:effectLst/>
                    </a:endParaRPr>
                  </a:p>
                  <a:p>
                    <a:endParaRPr lang="zh-CN" altLang="en-US" sz="1600">
                      <a:ln/>
                      <a:solidFill>
                        <a:schemeClr val="accent4"/>
                      </a:solidFill>
                      <a:effectLst/>
                    </a:endParaRPr>
                  </a:p>
                </p:txBody>
              </p:sp>
              <p:sp>
                <p:nvSpPr>
                  <p:cNvPr id="1073743903" name="流程图: 过程 31"/>
                  <p:cNvSpPr/>
                  <p:nvPr/>
                </p:nvSpPr>
                <p:spPr>
                  <a:xfrm>
                    <a:off x="4065" y="5155"/>
                    <a:ext cx="2147" cy="450"/>
                  </a:xfrm>
                  <a:prstGeom prst="flowChart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计算新的聚类中心</a:t>
                    </a:r>
                    <a:endParaRPr lang="zh-CN" altLang="en-US" sz="1600">
                      <a:ln/>
                      <a:solidFill>
                        <a:schemeClr val="accent4"/>
                      </a:solidFill>
                      <a:effectLst/>
                    </a:endParaRPr>
                  </a:p>
                  <a:p>
                    <a:endParaRPr lang="zh-CN" altLang="en-US" sz="1600">
                      <a:ln/>
                      <a:solidFill>
                        <a:schemeClr val="accent4"/>
                      </a:solidFill>
                      <a:effectLst/>
                    </a:endParaRPr>
                  </a:p>
                </p:txBody>
              </p:sp>
              <p:sp>
                <p:nvSpPr>
                  <p:cNvPr id="1073743904" name="流程图: 决策 17"/>
                  <p:cNvSpPr/>
                  <p:nvPr/>
                </p:nvSpPr>
                <p:spPr>
                  <a:xfrm>
                    <a:off x="3707" y="5935"/>
                    <a:ext cx="2864" cy="1548"/>
                  </a:xfrm>
                  <a:prstGeom prst="flowChartDecision">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满足迭代停止条件</a:t>
                    </a:r>
                    <a:endParaRPr lang="zh-CN" altLang="en-US" sz="1600">
                      <a:ln/>
                      <a:solidFill>
                        <a:schemeClr val="accent4"/>
                      </a:solidFill>
                      <a:effectLst/>
                    </a:endParaRPr>
                  </a:p>
                  <a:p>
                    <a:endParaRPr lang="zh-CN" altLang="en-US" sz="1600">
                      <a:ln/>
                      <a:solidFill>
                        <a:schemeClr val="accent4"/>
                      </a:solidFill>
                      <a:effectLst/>
                    </a:endParaRPr>
                  </a:p>
                </p:txBody>
              </p:sp>
              <p:sp>
                <p:nvSpPr>
                  <p:cNvPr id="1073743905" name="流程图: 过程 30"/>
                  <p:cNvSpPr/>
                  <p:nvPr/>
                </p:nvSpPr>
                <p:spPr>
                  <a:xfrm>
                    <a:off x="4065" y="7651"/>
                    <a:ext cx="2147" cy="450"/>
                  </a:xfrm>
                  <a:prstGeom prst="flowChart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合并相似区域</a:t>
                    </a:r>
                    <a:endParaRPr lang="zh-CN" altLang="en-US" sz="1600">
                      <a:ln/>
                      <a:solidFill>
                        <a:schemeClr val="accent4"/>
                      </a:solidFill>
                      <a:effectLst/>
                    </a:endParaRPr>
                  </a:p>
                  <a:p>
                    <a:endParaRPr lang="zh-CN" altLang="en-US" sz="1600">
                      <a:ln/>
                      <a:solidFill>
                        <a:schemeClr val="accent4"/>
                      </a:solidFill>
                      <a:effectLst/>
                    </a:endParaRPr>
                  </a:p>
                </p:txBody>
              </p:sp>
              <p:sp>
                <p:nvSpPr>
                  <p:cNvPr id="1073743906" name="流程图: 可选过程 29"/>
                  <p:cNvSpPr/>
                  <p:nvPr/>
                </p:nvSpPr>
                <p:spPr>
                  <a:xfrm>
                    <a:off x="4065" y="8431"/>
                    <a:ext cx="2147" cy="450"/>
                  </a:xfrm>
                  <a:prstGeom prst="flowChartAlternate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输出最终结果</a:t>
                    </a:r>
                    <a:endParaRPr lang="zh-CN" altLang="en-US" sz="1600">
                      <a:ln/>
                      <a:solidFill>
                        <a:schemeClr val="accent4"/>
                      </a:solidFill>
                      <a:effectLst/>
                    </a:endParaRPr>
                  </a:p>
                  <a:p>
                    <a:endParaRPr lang="zh-CN" altLang="en-US" sz="1600">
                      <a:ln/>
                      <a:solidFill>
                        <a:schemeClr val="accent4"/>
                      </a:solidFill>
                      <a:effectLst/>
                    </a:endParaRPr>
                  </a:p>
                </p:txBody>
              </p:sp>
              <p:cxnSp>
                <p:nvCxnSpPr>
                  <p:cNvPr id="1073743907" name="直接箭头连接符 21"/>
                  <p:cNvCxnSpPr>
                    <a:stCxn id="1073743902" idx="2"/>
                    <a:endCxn id="1073743903" idx="0"/>
                  </p:cNvCxnSpPr>
                  <p:nvPr/>
                </p:nvCxnSpPr>
                <p:spPr>
                  <a:xfrm>
                    <a:off x="5139" y="4825"/>
                    <a:ext cx="0" cy="330"/>
                  </a:xfrm>
                  <a:prstGeom prst="straightConnector1">
                    <a:avLst/>
                  </a:prstGeom>
                  <a:ln w="9525" cap="flat" cmpd="sng">
                    <a:solidFill>
                      <a:srgbClr val="000000"/>
                    </a:solidFill>
                    <a:prstDash val="solid"/>
                    <a:headEnd type="none" w="med" len="med"/>
                    <a:tailEnd type="arrow" w="med" len="med"/>
                  </a:ln>
                </p:spPr>
              </p:cxnSp>
              <p:cxnSp>
                <p:nvCxnSpPr>
                  <p:cNvPr id="1073743908" name="直接箭头连接符 20"/>
                  <p:cNvCxnSpPr>
                    <a:stCxn id="1073743903" idx="2"/>
                    <a:endCxn id="1073743904" idx="0"/>
                  </p:cNvCxnSpPr>
                  <p:nvPr/>
                </p:nvCxnSpPr>
                <p:spPr>
                  <a:xfrm>
                    <a:off x="5139" y="5605"/>
                    <a:ext cx="0" cy="330"/>
                  </a:xfrm>
                  <a:prstGeom prst="straightConnector1">
                    <a:avLst/>
                  </a:prstGeom>
                  <a:ln w="9525" cap="flat" cmpd="sng">
                    <a:solidFill>
                      <a:srgbClr val="000000"/>
                    </a:solidFill>
                    <a:prstDash val="solid"/>
                    <a:headEnd type="none" w="med" len="med"/>
                    <a:tailEnd type="arrow" w="med" len="med"/>
                  </a:ln>
                </p:spPr>
              </p:cxnSp>
              <p:cxnSp>
                <p:nvCxnSpPr>
                  <p:cNvPr id="1073743909" name="直接箭头连接符 19"/>
                  <p:cNvCxnSpPr>
                    <a:stCxn id="1073743904" idx="2"/>
                    <a:endCxn id="1073743905" idx="0"/>
                  </p:cNvCxnSpPr>
                  <p:nvPr/>
                </p:nvCxnSpPr>
                <p:spPr>
                  <a:xfrm>
                    <a:off x="5139" y="7483"/>
                    <a:ext cx="0" cy="168"/>
                  </a:xfrm>
                  <a:prstGeom prst="straightConnector1">
                    <a:avLst/>
                  </a:prstGeom>
                  <a:ln w="9525" cap="flat" cmpd="sng">
                    <a:solidFill>
                      <a:srgbClr val="000000"/>
                    </a:solidFill>
                    <a:prstDash val="solid"/>
                    <a:headEnd type="none" w="med" len="med"/>
                    <a:tailEnd type="arrow" w="med" len="med"/>
                  </a:ln>
                </p:spPr>
              </p:cxnSp>
              <p:cxnSp>
                <p:nvCxnSpPr>
                  <p:cNvPr id="1073743910" name="直接箭头连接符 18"/>
                  <p:cNvCxnSpPr>
                    <a:stCxn id="1073743905" idx="2"/>
                    <a:endCxn id="1073743906" idx="0"/>
                  </p:cNvCxnSpPr>
                  <p:nvPr/>
                </p:nvCxnSpPr>
                <p:spPr>
                  <a:xfrm>
                    <a:off x="5139" y="8101"/>
                    <a:ext cx="0" cy="330"/>
                  </a:xfrm>
                  <a:prstGeom prst="straightConnector1">
                    <a:avLst/>
                  </a:prstGeom>
                  <a:ln w="9525" cap="flat" cmpd="sng">
                    <a:solidFill>
                      <a:srgbClr val="000000"/>
                    </a:solidFill>
                    <a:prstDash val="solid"/>
                    <a:headEnd type="none" w="med" len="med"/>
                    <a:tailEnd type="arrow" w="med" len="med"/>
                  </a:ln>
                </p:spPr>
              </p:cxnSp>
              <p:grpSp>
                <p:nvGrpSpPr>
                  <p:cNvPr id="1073743911" name="组合 22"/>
                  <p:cNvGrpSpPr/>
                  <p:nvPr/>
                </p:nvGrpSpPr>
                <p:grpSpPr>
                  <a:xfrm>
                    <a:off x="3870" y="1723"/>
                    <a:ext cx="2542" cy="2652"/>
                    <a:chOff x="3871" y="1723"/>
                    <a:chExt cx="2542" cy="2652"/>
                  </a:xfrm>
                </p:grpSpPr>
                <p:sp>
                  <p:nvSpPr>
                    <p:cNvPr id="1073743912" name="流程图: 可选过程 1"/>
                    <p:cNvSpPr/>
                    <p:nvPr/>
                  </p:nvSpPr>
                  <p:spPr>
                    <a:xfrm>
                      <a:off x="4486" y="1723"/>
                      <a:ext cx="1315" cy="472"/>
                    </a:xfrm>
                    <a:prstGeom prst="flowChartAlternate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读取图像</a:t>
                      </a:r>
                      <a:endParaRPr lang="zh-CN" altLang="en-US" sz="1600">
                        <a:ln/>
                        <a:solidFill>
                          <a:schemeClr val="accent4"/>
                        </a:solidFill>
                        <a:effectLst/>
                      </a:endParaRPr>
                    </a:p>
                    <a:p>
                      <a:endParaRPr lang="zh-CN" altLang="en-US" sz="1600">
                        <a:ln/>
                        <a:solidFill>
                          <a:schemeClr val="accent4"/>
                        </a:solidFill>
                        <a:effectLst/>
                      </a:endParaRPr>
                    </a:p>
                  </p:txBody>
                </p:sp>
                <p:sp>
                  <p:nvSpPr>
                    <p:cNvPr id="1073743913" name="流程图: 过程 2"/>
                    <p:cNvSpPr/>
                    <p:nvPr/>
                  </p:nvSpPr>
                  <p:spPr>
                    <a:xfrm>
                      <a:off x="3871" y="2503"/>
                      <a:ext cx="2543" cy="450"/>
                    </a:xfrm>
                    <a:prstGeom prst="flowChart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使用MS算法预分割</a:t>
                      </a:r>
                      <a:endParaRPr lang="zh-CN" altLang="en-US" sz="1600">
                        <a:ln/>
                        <a:solidFill>
                          <a:schemeClr val="accent4"/>
                        </a:solidFill>
                        <a:effectLst/>
                      </a:endParaRPr>
                    </a:p>
                    <a:p>
                      <a:endParaRPr lang="zh-CN" altLang="en-US" sz="1600">
                        <a:ln/>
                        <a:solidFill>
                          <a:schemeClr val="accent4"/>
                        </a:solidFill>
                        <a:effectLst/>
                      </a:endParaRPr>
                    </a:p>
                  </p:txBody>
                </p:sp>
                <p:sp>
                  <p:nvSpPr>
                    <p:cNvPr id="1073743914" name="流程图: 过程 3"/>
                    <p:cNvSpPr/>
                    <p:nvPr/>
                  </p:nvSpPr>
                  <p:spPr>
                    <a:xfrm>
                      <a:off x="3893" y="3283"/>
                      <a:ext cx="2509" cy="768"/>
                    </a:xfrm>
                    <a:prstGeom prst="flowChartProcess">
                      <a:avLst/>
                    </a:prstGeom>
                    <a:solidFill>
                      <a:srgbClr val="FFFFFF"/>
                    </a:solidFill>
                    <a:ln w="25400" cap="flat" cmpd="sng">
                      <a:solidFill>
                        <a:srgbClr val="000000"/>
                      </a:solidFill>
                      <a:prstDash val="solid"/>
                      <a:round/>
                      <a:headEnd type="none" w="med" len="med"/>
                      <a:tailEnd type="none" w="med" len="med"/>
                    </a:ln>
                  </p:spPr>
                  <p:txBody>
                    <a:bodyPr vert="horz" wrap="square" anchor="ctr">
                      <a:scene3d>
                        <a:camera prst="orthographicFront"/>
                        <a:lightRig rig="soft" dir="t">
                          <a:rot lat="0" lon="0" rev="15600000"/>
                        </a:lightRig>
                      </a:scene3d>
                      <a:sp3d extrusionH="57150" prstMaterial="softEdge">
                        <a:bevelT w="25400" h="38100"/>
                      </a:sp3d>
                    </a:bodyPr>
                    <a:p>
                      <a:pPr algn="ctr"/>
                      <a:r>
                        <a:rPr lang="zh-CN" altLang="en-US" sz="1600">
                          <a:ln/>
                          <a:solidFill>
                            <a:schemeClr val="accent4"/>
                          </a:solidFill>
                          <a:effectLst/>
                        </a:rPr>
                        <a:t>得到粗分割图像，作</a:t>
                      </a:r>
                      <a:endParaRPr lang="zh-CN" altLang="en-US" sz="1600">
                        <a:ln/>
                        <a:solidFill>
                          <a:schemeClr val="accent4"/>
                        </a:solidFill>
                        <a:effectLst/>
                      </a:endParaRPr>
                    </a:p>
                    <a:p>
                      <a:pPr algn="ctr"/>
                      <a:r>
                        <a:rPr lang="zh-CN" altLang="en-US" sz="1600">
                          <a:ln/>
                          <a:solidFill>
                            <a:schemeClr val="accent4"/>
                          </a:solidFill>
                          <a:effectLst/>
                        </a:rPr>
                        <a:t>为K-means的输入图像</a:t>
                      </a:r>
                      <a:endParaRPr lang="zh-CN" altLang="en-US" sz="1600">
                        <a:ln/>
                        <a:solidFill>
                          <a:schemeClr val="accent4"/>
                        </a:solidFill>
                        <a:effectLst/>
                      </a:endParaRPr>
                    </a:p>
                    <a:p>
                      <a:endParaRPr lang="zh-CN" altLang="en-US" sz="1600">
                        <a:ln/>
                        <a:solidFill>
                          <a:schemeClr val="accent4"/>
                        </a:solidFill>
                        <a:effectLst/>
                      </a:endParaRPr>
                    </a:p>
                  </p:txBody>
                </p:sp>
                <p:cxnSp>
                  <p:nvCxnSpPr>
                    <p:cNvPr id="1073743915" name="直接箭头连接符 9"/>
                    <p:cNvCxnSpPr/>
                    <p:nvPr/>
                  </p:nvCxnSpPr>
                  <p:spPr>
                    <a:xfrm flipH="1">
                      <a:off x="5143" y="2195"/>
                      <a:ext cx="1" cy="308"/>
                    </a:xfrm>
                    <a:prstGeom prst="straightConnector1">
                      <a:avLst/>
                    </a:prstGeom>
                    <a:ln w="9525" cap="flat" cmpd="sng">
                      <a:solidFill>
                        <a:srgbClr val="000000"/>
                      </a:solidFill>
                      <a:prstDash val="solid"/>
                      <a:headEnd type="none" w="med" len="med"/>
                      <a:tailEnd type="arrow" w="med" len="med"/>
                    </a:ln>
                  </p:spPr>
                </p:cxnSp>
                <p:cxnSp>
                  <p:nvCxnSpPr>
                    <p:cNvPr id="1073743916" name="直接箭头连接符 10"/>
                    <p:cNvCxnSpPr/>
                    <p:nvPr/>
                  </p:nvCxnSpPr>
                  <p:spPr>
                    <a:xfrm>
                      <a:off x="5143" y="2953"/>
                      <a:ext cx="5" cy="330"/>
                    </a:xfrm>
                    <a:prstGeom prst="straightConnector1">
                      <a:avLst/>
                    </a:prstGeom>
                    <a:ln w="9525" cap="flat" cmpd="sng">
                      <a:solidFill>
                        <a:srgbClr val="000000"/>
                      </a:solidFill>
                      <a:prstDash val="solid"/>
                      <a:headEnd type="none" w="med" len="med"/>
                      <a:tailEnd type="arrow" w="med" len="med"/>
                    </a:ln>
                  </p:spPr>
                </p:cxnSp>
                <p:cxnSp>
                  <p:nvCxnSpPr>
                    <p:cNvPr id="1073743917" name="直接箭头连接符 11"/>
                    <p:cNvCxnSpPr/>
                    <p:nvPr/>
                  </p:nvCxnSpPr>
                  <p:spPr>
                    <a:xfrm flipH="1">
                      <a:off x="5140" y="4051"/>
                      <a:ext cx="8" cy="324"/>
                    </a:xfrm>
                    <a:prstGeom prst="straightConnector1">
                      <a:avLst/>
                    </a:prstGeom>
                    <a:ln w="9525" cap="flat" cmpd="sng">
                      <a:solidFill>
                        <a:srgbClr val="000000"/>
                      </a:solidFill>
                      <a:prstDash val="solid"/>
                      <a:headEnd type="none" w="med" len="med"/>
                      <a:tailEnd type="arrow" w="med" len="med"/>
                    </a:ln>
                  </p:spPr>
                </p:cxnSp>
              </p:grpSp>
            </p:grpSp>
            <p:cxnSp>
              <p:nvCxnSpPr>
                <p:cNvPr id="1073743918" name="肘形连接符 34"/>
                <p:cNvCxnSpPr>
                  <a:stCxn id="1073743904" idx="3"/>
                  <a:endCxn id="1073743903" idx="3"/>
                </p:cNvCxnSpPr>
                <p:nvPr/>
              </p:nvCxnSpPr>
              <p:spPr>
                <a:xfrm flipH="1" flipV="1">
                  <a:off x="6212" y="5380"/>
                  <a:ext cx="359" cy="1329"/>
                </a:xfrm>
                <a:prstGeom prst="bentConnector3">
                  <a:avLst>
                    <a:gd name="adj1" fmla="val -104458"/>
                  </a:avLst>
                </a:prstGeom>
                <a:ln w="9525" cap="flat" cmpd="sng">
                  <a:solidFill>
                    <a:srgbClr val="000000"/>
                  </a:solidFill>
                  <a:prstDash val="solid"/>
                  <a:round/>
                  <a:headEnd type="none" w="med" len="med"/>
                  <a:tailEnd type="arrow" w="med" len="med"/>
                </a:ln>
              </p:spPr>
            </p:cxnSp>
          </p:grpSp>
          <p:sp>
            <p:nvSpPr>
              <p:cNvPr id="1073743919" name="文本框 37"/>
              <p:cNvSpPr txBox="1"/>
              <p:nvPr/>
            </p:nvSpPr>
            <p:spPr>
              <a:xfrm>
                <a:off x="4199" y="7206"/>
                <a:ext cx="496" cy="510"/>
              </a:xfrm>
              <a:prstGeom prst="rect">
                <a:avLst/>
              </a:prstGeom>
              <a:solidFill>
                <a:srgbClr val="FFFFFF">
                  <a:alpha val="0"/>
                </a:srgbClr>
              </a:solidFill>
              <a:ln w="6350">
                <a:noFill/>
              </a:ln>
            </p:spPr>
            <p:txBody>
              <a:bodyPr vert="horz" wrap="square" anchor="t">
                <a:scene3d>
                  <a:camera prst="orthographicFront"/>
                  <a:lightRig rig="soft" dir="t">
                    <a:rot lat="0" lon="0" rev="15600000"/>
                  </a:lightRig>
                </a:scene3d>
                <a:sp3d extrusionH="57150" prstMaterial="softEdge">
                  <a:bevelT w="25400" h="38100"/>
                </a:sp3d>
              </a:bodyPr>
              <a:p>
                <a:r>
                  <a:rPr lang="zh-CN" altLang="en-US" sz="1600">
                    <a:ln/>
                    <a:solidFill>
                      <a:schemeClr val="accent4"/>
                    </a:solidFill>
                    <a:effectLst/>
                  </a:rPr>
                  <a:t>是</a:t>
                </a:r>
                <a:endParaRPr lang="zh-CN" altLang="en-US" sz="1600">
                  <a:ln/>
                  <a:solidFill>
                    <a:schemeClr val="accent4"/>
                  </a:solidFill>
                  <a:effectLst/>
                </a:endParaRPr>
              </a:p>
              <a:p>
                <a:endParaRPr lang="zh-CN" altLang="en-US" sz="1600">
                  <a:ln/>
                  <a:solidFill>
                    <a:schemeClr val="accent4"/>
                  </a:solidFill>
                  <a:effectLst/>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5113338" y="6035675"/>
            <a:ext cx="2026920" cy="39624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000">
                <a:ln/>
                <a:solidFill>
                  <a:schemeClr val="accent4"/>
                </a:solidFill>
                <a:effectLst/>
              </a:rPr>
              <a:t>转换示意图</a:t>
            </a:r>
            <a:endParaRPr lang="zh-CN" altLang="en-US" sz="2000">
              <a:ln/>
              <a:solidFill>
                <a:schemeClr val="accent4"/>
              </a:solidFill>
              <a:effectLst/>
            </a:endParaRPr>
          </a:p>
        </p:txBody>
      </p:sp>
      <p:sp>
        <p:nvSpPr>
          <p:cNvPr id="2" name="标题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rPr>
              <a:t>基于CBH颜色空间的K-means聚类算法</a:t>
            </a:r>
            <a:endParaRPr lang="zh-CN" altLang="en-US">
              <a:ln/>
              <a:solidFill>
                <a:schemeClr val="accent4"/>
              </a:solidFill>
              <a:effectLst/>
            </a:endParaRPr>
          </a:p>
        </p:txBody>
      </p:sp>
      <p:sp>
        <p:nvSpPr>
          <p:cNvPr id="3" name="内容占位符 2"/>
          <p:cNvSpPr>
            <a:spLocks noGrp="1"/>
          </p:cNvSpPr>
          <p:nvPr>
            <p:ph idx="1"/>
          </p:nvPr>
        </p:nvSpPr>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Zhang等人提出一类新型的颜色重心模型，即CBH模型。在图像处理领域中，我们所使用的颜色空间一般都是</a:t>
            </a:r>
            <a:r>
              <a:rPr lang="en-US" altLang="zh-CN">
                <a:ln/>
                <a:solidFill>
                  <a:schemeClr val="accent4"/>
                </a:solidFill>
                <a:effectLst/>
              </a:rPr>
              <a:t>RGB</a:t>
            </a:r>
            <a:r>
              <a:rPr lang="zh-CN" altLang="en-US">
                <a:ln/>
                <a:solidFill>
                  <a:schemeClr val="accent4"/>
                </a:solidFill>
                <a:effectLst/>
              </a:rPr>
              <a:t>空间、</a:t>
            </a:r>
            <a:r>
              <a:rPr lang="en-US" altLang="zh-CN">
                <a:ln/>
                <a:solidFill>
                  <a:schemeClr val="accent4"/>
                </a:solidFill>
                <a:effectLst/>
              </a:rPr>
              <a:t>Lab</a:t>
            </a:r>
            <a:r>
              <a:rPr lang="zh-CN" altLang="en-US">
                <a:ln/>
                <a:solidFill>
                  <a:schemeClr val="accent4"/>
                </a:solidFill>
                <a:effectLst/>
              </a:rPr>
              <a:t>空间、</a:t>
            </a:r>
            <a:r>
              <a:rPr lang="en-US" altLang="zh-CN">
                <a:ln/>
                <a:solidFill>
                  <a:schemeClr val="accent4"/>
                </a:solidFill>
                <a:effectLst/>
              </a:rPr>
              <a:t>HSV</a:t>
            </a:r>
            <a:r>
              <a:rPr lang="zh-CN" altLang="en-US">
                <a:ln/>
                <a:solidFill>
                  <a:schemeClr val="accent4"/>
                </a:solidFill>
                <a:effectLst/>
              </a:rPr>
              <a:t>空间以及</a:t>
            </a:r>
            <a:r>
              <a:rPr lang="en-US" altLang="zh-CN">
                <a:ln/>
                <a:solidFill>
                  <a:schemeClr val="accent4"/>
                </a:solidFill>
                <a:effectLst/>
              </a:rPr>
              <a:t>HSI</a:t>
            </a:r>
            <a:r>
              <a:rPr lang="zh-CN" altLang="en-US">
                <a:ln/>
                <a:solidFill>
                  <a:schemeClr val="accent4"/>
                </a:solidFill>
                <a:effectLst/>
              </a:rPr>
              <a:t>空间等等，这些颜色空间都有着各自的优势与局限，没有任何一种颜色空间能够说是这之中最优秀的。</a:t>
            </a:r>
            <a:endParaRPr lang="zh-CN" altLang="en-US">
              <a:ln/>
              <a:solidFill>
                <a:schemeClr val="accent4"/>
              </a:solidFill>
              <a:effectLst/>
            </a:endParaRPr>
          </a:p>
          <a:p>
            <a:pPr marL="0" indent="0">
              <a:buNone/>
            </a:pPr>
            <a:r>
              <a:rPr lang="zh-CN" altLang="en-US">
                <a:ln/>
                <a:solidFill>
                  <a:schemeClr val="accent4"/>
                </a:solidFill>
                <a:effectLst/>
              </a:rPr>
              <a:t>    CBH空间的主要思想就是通过坐标转换，计算彩色图像的每一个像素点的R、G、B值得出对应的一个重心，这样就将RGB空间转换至了一个二维空间，每个像素点对应的重心反映了该像素点所携带的颜色信息。</a:t>
            </a:r>
            <a:endParaRPr lang="zh-CN" altLang="en-US">
              <a:ln/>
              <a:solidFill>
                <a:schemeClr val="accent4"/>
              </a:solidFill>
              <a:effectLst/>
            </a:endParaRPr>
          </a:p>
        </p:txBody>
      </p:sp>
      <p:sp>
        <p:nvSpPr>
          <p:cNvPr id="4" name="文本框 3"/>
          <p:cNvSpPr txBox="1"/>
          <p:nvPr/>
        </p:nvSpPr>
        <p:spPr>
          <a:xfrm>
            <a:off x="914400" y="1348740"/>
            <a:ext cx="332232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CBH颜色重心空间</a:t>
            </a:r>
            <a:endParaRPr lang="zh-CN" altLang="en-US" sz="2800">
              <a:ln/>
              <a:solidFill>
                <a:schemeClr val="accent4"/>
              </a:solidFill>
              <a:effectLst/>
            </a:endParaRPr>
          </a:p>
        </p:txBody>
      </p:sp>
      <p:pic>
        <p:nvPicPr>
          <p:cNvPr id="5" name="图片 4"/>
          <p:cNvPicPr>
            <a:picLocks noChangeAspect="1"/>
          </p:cNvPicPr>
          <p:nvPr/>
        </p:nvPicPr>
        <p:blipFill>
          <a:blip r:embed="rId1"/>
          <a:stretch>
            <a:fillRect/>
          </a:stretch>
        </p:blipFill>
        <p:spPr>
          <a:xfrm>
            <a:off x="169545" y="3001010"/>
            <a:ext cx="11762105" cy="2897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基于CBH颜色空间的K-means聚类算法</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184515"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得出像素点对应颜色重心的坐标之后，就可以计算得出坐标原点和颜色重心对应的向量的角度α和此向量的模r。</a:t>
            </a:r>
            <a:endParaRPr lang="zh-CN" altLang="en-US">
              <a:ln/>
              <a:solidFill>
                <a:schemeClr val="accent4"/>
              </a:solidFill>
              <a:effectLst/>
            </a:endParaRPr>
          </a:p>
          <a:p>
            <a:pPr marL="0" indent="0">
              <a:buNone/>
            </a:pPr>
            <a:r>
              <a:rPr lang="zh-CN" altLang="en-US">
                <a:ln/>
                <a:solidFill>
                  <a:schemeClr val="accent4"/>
                </a:solidFill>
                <a:effectLst/>
              </a:rPr>
              <a:t>重心角度α的取值范围是（</a:t>
            </a:r>
            <a:r>
              <a:rPr lang="en-US" altLang="zh-CN">
                <a:ln/>
                <a:solidFill>
                  <a:schemeClr val="accent4"/>
                </a:solidFill>
                <a:effectLst/>
              </a:rPr>
              <a:t>0</a:t>
            </a:r>
            <a:r>
              <a:rPr lang="zh-CN" altLang="en-US">
                <a:ln/>
                <a:solidFill>
                  <a:schemeClr val="accent4"/>
                </a:solidFill>
                <a:effectLst/>
              </a:rPr>
              <a:t>°，</a:t>
            </a:r>
            <a:r>
              <a:rPr lang="en-US" altLang="zh-CN">
                <a:ln/>
                <a:solidFill>
                  <a:schemeClr val="accent4"/>
                </a:solidFill>
                <a:effectLst/>
              </a:rPr>
              <a:t>360</a:t>
            </a:r>
            <a:r>
              <a:rPr lang="zh-CN" altLang="en-US">
                <a:ln/>
                <a:solidFill>
                  <a:schemeClr val="accent4"/>
                </a:solidFill>
                <a:effectLst/>
              </a:rPr>
              <a:t>°），向量的模r的取值范围是[0,85].</a:t>
            </a:r>
            <a:endParaRPr lang="zh-CN" altLang="en-US">
              <a:ln/>
              <a:solidFill>
                <a:schemeClr val="accent4"/>
              </a:solidFill>
              <a:effectLst/>
            </a:endParaRPr>
          </a:p>
          <a:p>
            <a:pPr marL="0" indent="0">
              <a:buNone/>
            </a:pPr>
            <a:r>
              <a:rPr lang="zh-CN" altLang="en-US">
                <a:ln/>
                <a:solidFill>
                  <a:schemeClr val="accent4"/>
                </a:solidFill>
                <a:effectLst/>
              </a:rPr>
              <a:t>   另外，实验中我们设定r≤5的区域范围属于无色区域。因为当某像素点R、G、B值相等或者近似时，我们可以判定其为无色点，其重心必定会落入坐标原点附近。本文中设定重心落入r≤5范围即被判定为无色点。</a:t>
            </a:r>
            <a:endParaRPr lang="zh-CN" altLang="en-US">
              <a:ln/>
              <a:solidFill>
                <a:schemeClr val="accent4"/>
              </a:solidFill>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基于CBH颜色空间的K-means聚类算法</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8336280"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传统的K-means聚类算法一般使用的是RGB颜色空间，但是RGB空间需要处理三维数据，而且RGB空间的R、G、B三个分量相互关联，计算复杂度高，也往往得不到稳定的聚类结果。而使用CBH颜色重心空间的K-means聚类算法，只需要处理所有像素点对应的颜色重心角度，属于一维数据，计算复杂度大大降低，聚类效率能够得到明显提高。</a:t>
            </a:r>
            <a:endParaRPr lang="zh-CN" altLang="en-US">
              <a:ln/>
              <a:solidFill>
                <a:schemeClr val="accent4"/>
              </a:solidFill>
              <a:effectLst/>
            </a:endParaRPr>
          </a:p>
          <a:p>
            <a:pPr marL="0" indent="0">
              <a:buNone/>
            </a:pPr>
            <a:r>
              <a:rPr lang="zh-CN" altLang="en-US">
                <a:ln/>
                <a:solidFill>
                  <a:schemeClr val="accent4"/>
                </a:solidFill>
                <a:effectLst/>
                <a:sym typeface="+mn-ea"/>
              </a:rPr>
              <a:t>    将彩色图像的三维数据通过坐标转换为一维数据，每一组</a:t>
            </a:r>
            <a:r>
              <a:rPr lang="en-US" altLang="zh-CN">
                <a:ln/>
                <a:solidFill>
                  <a:schemeClr val="accent4"/>
                </a:solidFill>
                <a:effectLst/>
                <a:sym typeface="+mn-ea"/>
              </a:rPr>
              <a:t>R</a:t>
            </a:r>
            <a:r>
              <a:rPr lang="zh-CN" altLang="en-US">
                <a:ln/>
                <a:solidFill>
                  <a:schemeClr val="accent4"/>
                </a:solidFill>
                <a:effectLst/>
                <a:sym typeface="+mn-ea"/>
              </a:rPr>
              <a:t>、</a:t>
            </a:r>
            <a:r>
              <a:rPr lang="en-US" altLang="zh-CN">
                <a:ln/>
                <a:solidFill>
                  <a:schemeClr val="accent4"/>
                </a:solidFill>
                <a:effectLst/>
                <a:sym typeface="+mn-ea"/>
              </a:rPr>
              <a:t>G</a:t>
            </a:r>
            <a:r>
              <a:rPr lang="zh-CN" altLang="en-US">
                <a:ln/>
                <a:solidFill>
                  <a:schemeClr val="accent4"/>
                </a:solidFill>
                <a:effectLst/>
                <a:sym typeface="+mn-ea"/>
              </a:rPr>
              <a:t>、</a:t>
            </a:r>
            <a:r>
              <a:rPr lang="en-US" altLang="zh-CN">
                <a:ln/>
                <a:solidFill>
                  <a:schemeClr val="accent4"/>
                </a:solidFill>
                <a:effectLst/>
                <a:sym typeface="+mn-ea"/>
              </a:rPr>
              <a:t>B</a:t>
            </a:r>
            <a:r>
              <a:rPr lang="zh-CN" altLang="en-US">
                <a:ln/>
                <a:solidFill>
                  <a:schemeClr val="accent4"/>
                </a:solidFill>
                <a:effectLst/>
                <a:sym typeface="+mn-ea"/>
              </a:rPr>
              <a:t>值对应坐标上的一个颜色重心角度α；然后，使用</a:t>
            </a:r>
            <a:r>
              <a:rPr lang="en-US" altLang="zh-CN">
                <a:ln/>
                <a:solidFill>
                  <a:schemeClr val="accent4"/>
                </a:solidFill>
                <a:effectLst/>
                <a:sym typeface="+mn-ea"/>
              </a:rPr>
              <a:t>k-means</a:t>
            </a:r>
            <a:r>
              <a:rPr lang="zh-CN" altLang="en-US">
                <a:ln/>
                <a:solidFill>
                  <a:schemeClr val="accent4"/>
                </a:solidFill>
                <a:effectLst/>
                <a:sym typeface="+mn-ea"/>
              </a:rPr>
              <a:t>聚类算法处理得到的一维数据，最终输出处理结果。</a:t>
            </a:r>
            <a:endParaRPr lang="zh-CN" altLang="en-US">
              <a:ln/>
              <a:solidFill>
                <a:schemeClr val="accent4"/>
              </a:solidFill>
              <a:effectLst/>
              <a:sym typeface="+mn-ea"/>
            </a:endParaRPr>
          </a:p>
          <a:p>
            <a:pPr marL="0" indent="0">
              <a:buNone/>
            </a:pPr>
            <a:endParaRPr lang="zh-CN" altLang="en-US">
              <a:ln/>
              <a:solidFill>
                <a:schemeClr val="accent4"/>
              </a:solidFill>
              <a:effectLst/>
              <a:sym typeface="+mn-ea"/>
            </a:endParaRPr>
          </a:p>
        </p:txBody>
      </p:sp>
      <p:sp>
        <p:nvSpPr>
          <p:cNvPr id="4" name="文本框 3"/>
          <p:cNvSpPr txBox="1"/>
          <p:nvPr/>
        </p:nvSpPr>
        <p:spPr>
          <a:xfrm>
            <a:off x="1203960" y="1485900"/>
            <a:ext cx="3717925"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算法的基本思想</a:t>
            </a:r>
            <a:endParaRPr lang="zh-CN" altLang="en-US" sz="2800">
              <a:ln/>
              <a:solidFill>
                <a:schemeClr val="accent4"/>
              </a:solidFill>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基于CBH颜色空间的K-means聚类算法</a:t>
            </a:r>
            <a:endParaRPr lang="zh-CN" altLang="en-US">
              <a:ln/>
              <a:solidFill>
                <a:schemeClr val="accent4"/>
              </a:solidFill>
              <a:effectLst/>
              <a:sym typeface="+mn-ea"/>
            </a:endParaRPr>
          </a:p>
        </p:txBody>
      </p:sp>
      <p:sp>
        <p:nvSpPr>
          <p:cNvPr id="3" name="内容占位符 2"/>
          <p:cNvSpPr>
            <a:spLocks noGrp="1"/>
          </p:cNvSpPr>
          <p:nvPr>
            <p:ph idx="1"/>
          </p:nvPr>
        </p:nvSpPr>
        <p:spPr>
          <a:xfrm>
            <a:off x="838200" y="2122805"/>
            <a:ext cx="6995795" cy="4003675"/>
          </a:xfrm>
        </p:spPr>
        <p:txBody>
          <a:bodyPr>
            <a:normAutofit lnSpcReduction="10000"/>
            <a:scene3d>
              <a:camera prst="orthographicFront"/>
              <a:lightRig rig="soft" dir="t">
                <a:rot lat="0" lon="0" rev="15600000"/>
              </a:lightRig>
            </a:scene3d>
            <a:sp3d extrusionH="57150" prstMaterial="softEdge">
              <a:bevelT w="25400" h="38100"/>
            </a:sp3d>
          </a:bodyPr>
          <a:p>
            <a:pPr marL="0" indent="0">
              <a:buNone/>
            </a:pPr>
            <a:r>
              <a:rPr lang="zh-CN" altLang="en-US">
                <a:ln/>
                <a:solidFill>
                  <a:schemeClr val="accent4"/>
                </a:solidFill>
                <a:effectLst/>
              </a:rPr>
              <a:t>（1）通过转换公式，将RGB空间转换至CBH颜色重心空间，求得每个像素点对应的颜色重心角度，并储存在一维数组当中；</a:t>
            </a:r>
            <a:endParaRPr lang="zh-CN" altLang="en-US">
              <a:ln/>
              <a:solidFill>
                <a:schemeClr val="accent4"/>
              </a:solidFill>
              <a:effectLst/>
            </a:endParaRPr>
          </a:p>
          <a:p>
            <a:pPr marL="0" indent="0">
              <a:buNone/>
            </a:pPr>
            <a:r>
              <a:rPr lang="zh-CN" altLang="en-US">
                <a:ln/>
                <a:solidFill>
                  <a:schemeClr val="accent4"/>
                </a:solidFill>
                <a:effectLst/>
              </a:rPr>
              <a:t>（2）将一维数组作为K-means聚类算法的输入数据，开始迭代；</a:t>
            </a:r>
            <a:endParaRPr lang="zh-CN" altLang="en-US">
              <a:ln/>
              <a:solidFill>
                <a:schemeClr val="accent4"/>
              </a:solidFill>
              <a:effectLst/>
            </a:endParaRPr>
          </a:p>
          <a:p>
            <a:pPr marL="0" indent="0">
              <a:buNone/>
            </a:pPr>
            <a:r>
              <a:rPr lang="zh-CN" altLang="en-US">
                <a:ln/>
                <a:solidFill>
                  <a:schemeClr val="accent4"/>
                </a:solidFill>
                <a:effectLst/>
              </a:rPr>
              <a:t>（3）满足迭代条件，停止迭代；</a:t>
            </a:r>
            <a:endParaRPr lang="zh-CN" altLang="en-US">
              <a:ln/>
              <a:solidFill>
                <a:schemeClr val="accent4"/>
              </a:solidFill>
              <a:effectLst/>
            </a:endParaRPr>
          </a:p>
          <a:p>
            <a:pPr marL="0" indent="0">
              <a:buNone/>
            </a:pPr>
            <a:r>
              <a:rPr lang="zh-CN" altLang="en-US">
                <a:ln/>
                <a:solidFill>
                  <a:schemeClr val="accent4"/>
                </a:solidFill>
                <a:effectLst/>
              </a:rPr>
              <a:t>（4）合并K个最终聚类中心之间相同以及相似的聚类中心；</a:t>
            </a:r>
            <a:endParaRPr lang="zh-CN" altLang="en-US">
              <a:ln/>
              <a:solidFill>
                <a:schemeClr val="accent4"/>
              </a:solidFill>
              <a:effectLst/>
            </a:endParaRPr>
          </a:p>
          <a:p>
            <a:pPr marL="0" indent="0">
              <a:buNone/>
            </a:pPr>
            <a:r>
              <a:rPr lang="zh-CN" altLang="en-US">
                <a:ln/>
                <a:solidFill>
                  <a:schemeClr val="accent4"/>
                </a:solidFill>
                <a:effectLst/>
              </a:rPr>
              <a:t>（5）计算求出每个区域的R、G、B平均值作为该区域的R、G、B值；</a:t>
            </a:r>
            <a:endParaRPr lang="zh-CN" altLang="en-US">
              <a:ln/>
              <a:solidFill>
                <a:schemeClr val="accent4"/>
              </a:solidFill>
              <a:effectLst/>
            </a:endParaRPr>
          </a:p>
          <a:p>
            <a:pPr marL="0" indent="0">
              <a:buNone/>
            </a:pPr>
            <a:r>
              <a:rPr lang="zh-CN" altLang="en-US">
                <a:ln/>
                <a:solidFill>
                  <a:schemeClr val="accent4"/>
                </a:solidFill>
                <a:effectLst/>
              </a:rPr>
              <a:t>（6）输出最终的聚类结果。</a:t>
            </a:r>
            <a:endParaRPr lang="zh-CN" altLang="en-US">
              <a:ln/>
              <a:solidFill>
                <a:schemeClr val="accent4"/>
              </a:solidFill>
              <a:effectLst/>
            </a:endParaRPr>
          </a:p>
        </p:txBody>
      </p:sp>
      <p:sp>
        <p:nvSpPr>
          <p:cNvPr id="4" name="文本框 3"/>
          <p:cNvSpPr txBox="1"/>
          <p:nvPr/>
        </p:nvSpPr>
        <p:spPr>
          <a:xfrm>
            <a:off x="929640" y="1424940"/>
            <a:ext cx="324612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rPr>
              <a:t>算法的基本步骤</a:t>
            </a:r>
            <a:endParaRPr lang="zh-CN" altLang="en-US" sz="2800">
              <a:ln/>
              <a:solidFill>
                <a:schemeClr val="accent4"/>
              </a:solidFill>
              <a:effectLst/>
            </a:endParaRPr>
          </a:p>
        </p:txBody>
      </p:sp>
      <p:grpSp>
        <p:nvGrpSpPr>
          <p:cNvPr id="40" name="组合 39"/>
          <p:cNvGrpSpPr/>
          <p:nvPr/>
        </p:nvGrpSpPr>
        <p:grpSpPr>
          <a:xfrm>
            <a:off x="8059420" y="160020"/>
            <a:ext cx="3143250" cy="6690360"/>
            <a:chOff x="2924" y="324"/>
            <a:chExt cx="4950" cy="10536"/>
          </a:xfrm>
          <a:solidFill>
            <a:schemeClr val="bg1"/>
          </a:solidFill>
        </p:grpSpPr>
        <p:sp>
          <p:nvSpPr>
            <p:cNvPr id="26" name="流程图: 可选过程 25"/>
            <p:cNvSpPr/>
            <p:nvPr/>
          </p:nvSpPr>
          <p:spPr>
            <a:xfrm>
              <a:off x="3956" y="10044"/>
              <a:ext cx="2807" cy="816"/>
            </a:xfrm>
            <a:prstGeom prst="flowChartAlternate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l" defTabSz="914400" rtl="0" eaLnBrk="0" fontAlgn="base" latinLnBrk="0" hangingPunct="0">
                <a:spcBef>
                  <a:spcPct val="0"/>
                </a:spcBef>
                <a:spcAft>
                  <a:spcPct val="0"/>
                </a:spcAft>
                <a:buClrTx/>
                <a:buSzTx/>
                <a:buFont typeface="Arial" pitchFamily="34" charset="0"/>
                <a:buNone/>
              </a:pPr>
              <a:r>
                <a:rPr kumimoji="0" lang="zh-CN" altLang="en-US" sz="1800" b="0" i="0" u="none" strike="noStrike" cap="none" normalizeH="0" baseline="0" smtClean="0">
                  <a:ln/>
                  <a:solidFill>
                    <a:schemeClr val="accent4"/>
                  </a:solidFill>
                  <a:effectLst/>
                  <a:latin typeface="Arial" pitchFamily="34" charset="0"/>
                  <a:ea typeface="黑体" pitchFamily="49" charset="-122"/>
                </a:rPr>
                <a:t>输出处理结果</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grpSp>
          <p:nvGrpSpPr>
            <p:cNvPr id="28" name="组合 27"/>
            <p:cNvGrpSpPr/>
            <p:nvPr/>
          </p:nvGrpSpPr>
          <p:grpSpPr>
            <a:xfrm>
              <a:off x="2924" y="324"/>
              <a:ext cx="4950" cy="6040"/>
              <a:chOff x="3380" y="1860"/>
              <a:chExt cx="4950" cy="6040"/>
            </a:xfrm>
            <a:grpFill/>
          </p:grpSpPr>
          <p:sp>
            <p:nvSpPr>
              <p:cNvPr id="29" name="流程图: 过程 28"/>
              <p:cNvSpPr/>
              <p:nvPr/>
            </p:nvSpPr>
            <p:spPr>
              <a:xfrm>
                <a:off x="3828" y="7252"/>
                <a:ext cx="4128" cy="648"/>
              </a:xfrm>
              <a:prstGeom prst="flowChart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ctr" defTabSz="914400" rtl="0" eaLnBrk="0" fontAlgn="base" latinLnBrk="0" hangingPunct="0">
                  <a:spcBef>
                    <a:spcPct val="0"/>
                  </a:spcBef>
                  <a:spcAft>
                    <a:spcPct val="0"/>
                  </a:spcAft>
                  <a:buClrTx/>
                  <a:buSzTx/>
                  <a:buFont typeface="Arial" pitchFamily="34" charset="0"/>
                  <a:buNone/>
                </a:pPr>
                <a:r>
                  <a:rPr kumimoji="0" lang="en-US" altLang="zh-CN" sz="1800" b="0" i="0" u="none" strike="noStrike" cap="none" normalizeH="0" baseline="0" smtClean="0">
                    <a:ln/>
                    <a:solidFill>
                      <a:schemeClr val="accent4"/>
                    </a:solidFill>
                    <a:effectLst/>
                    <a:latin typeface="Arial" pitchFamily="34" charset="0"/>
                    <a:ea typeface="黑体" pitchFamily="49" charset="-122"/>
                  </a:rPr>
                  <a:t>K-means</a:t>
                </a:r>
                <a:r>
                  <a:rPr kumimoji="0" lang="zh-CN" altLang="en-US" sz="1800" b="0" i="0" u="none" strike="noStrike" cap="none" normalizeH="0" baseline="0" smtClean="0">
                    <a:ln/>
                    <a:solidFill>
                      <a:schemeClr val="accent4"/>
                    </a:solidFill>
                    <a:effectLst/>
                    <a:latin typeface="Arial" pitchFamily="34" charset="0"/>
                    <a:ea typeface="黑体" pitchFamily="49" charset="-122"/>
                  </a:rPr>
                  <a:t>聚类过程</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sp>
            <p:nvSpPr>
              <p:cNvPr id="30" name="流程图: 可选过程 29"/>
              <p:cNvSpPr/>
              <p:nvPr/>
            </p:nvSpPr>
            <p:spPr>
              <a:xfrm>
                <a:off x="4653" y="1860"/>
                <a:ext cx="2305" cy="720"/>
              </a:xfrm>
              <a:prstGeom prst="flowChartAlternateProcess">
                <a:avLst/>
              </a:prstGeom>
              <a:grp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l" defTabSz="914400" rtl="0" eaLnBrk="0" fontAlgn="base" latinLnBrk="0" hangingPunct="0">
                  <a:spcBef>
                    <a:spcPct val="0"/>
                  </a:spcBef>
                  <a:spcAft>
                    <a:spcPct val="0"/>
                  </a:spcAft>
                  <a:buClrTx/>
                  <a:buSzTx/>
                  <a:buFont typeface="Arial" pitchFamily="34" charset="0"/>
                  <a:buNone/>
                </a:pPr>
                <a:r>
                  <a:rPr kumimoji="0" lang="zh-CN" altLang="en-US" sz="1800" b="0" i="0" u="none" strike="noStrike" cap="none" normalizeH="0" baseline="0" smtClean="0">
                    <a:ln/>
                    <a:solidFill>
                      <a:schemeClr val="accent4"/>
                    </a:solidFill>
                    <a:effectLst/>
                    <a:latin typeface="Arial" pitchFamily="34" charset="0"/>
                    <a:ea typeface="黑体" pitchFamily="49" charset="-122"/>
                  </a:rPr>
                  <a:t>读取图像</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cxnSp>
            <p:nvCxnSpPr>
              <p:cNvPr id="31" name="直接箭头连接符 30"/>
              <p:cNvCxnSpPr>
                <a:stCxn id="30" idx="2"/>
              </p:cNvCxnSpPr>
              <p:nvPr/>
            </p:nvCxnSpPr>
            <p:spPr>
              <a:xfrm>
                <a:off x="5806" y="2580"/>
                <a:ext cx="0" cy="864"/>
              </a:xfrm>
              <a:prstGeom prst="straightConnector1">
                <a:avLst/>
              </a:prstGeom>
              <a:grpFill/>
              <a:ln w="9525" cap="flat" cmpd="sng" algn="ctr">
                <a:solidFill>
                  <a:schemeClr val="tx1"/>
                </a:solidFill>
                <a:prstDash val="solid"/>
                <a:round/>
                <a:headEnd type="none" w="med" len="med"/>
                <a:tailEnd type="arrow" w="med" len="med"/>
              </a:ln>
            </p:spPr>
          </p:cxnSp>
          <p:sp>
            <p:nvSpPr>
              <p:cNvPr id="32" name="流程图: 过程 31"/>
              <p:cNvSpPr/>
              <p:nvPr/>
            </p:nvSpPr>
            <p:spPr>
              <a:xfrm>
                <a:off x="3380" y="3492"/>
                <a:ext cx="4895" cy="1080"/>
              </a:xfrm>
              <a:prstGeom prst="flowChart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l" defTabSz="914400" rtl="0" eaLnBrk="0" fontAlgn="base" latinLnBrk="0" hangingPunct="0">
                  <a:spcBef>
                    <a:spcPct val="0"/>
                  </a:spcBef>
                  <a:spcAft>
                    <a:spcPct val="0"/>
                  </a:spcAft>
                  <a:buClrTx/>
                  <a:buSzTx/>
                  <a:buFont typeface="Arial" pitchFamily="34" charset="0"/>
                  <a:buNone/>
                </a:pPr>
                <a:r>
                  <a:rPr kumimoji="0" lang="en-US" altLang="zh-CN" sz="1800" b="0" i="0" u="none" strike="noStrike" cap="none" normalizeH="0" baseline="0" smtClean="0">
                    <a:ln/>
                    <a:solidFill>
                      <a:schemeClr val="accent4"/>
                    </a:solidFill>
                    <a:effectLst/>
                    <a:latin typeface="Arial" pitchFamily="34" charset="0"/>
                    <a:ea typeface="黑体" pitchFamily="49" charset="-122"/>
                  </a:rPr>
                  <a:t>   </a:t>
                </a:r>
                <a:r>
                  <a:rPr kumimoji="0" lang="zh-CN" altLang="en-US" sz="1800" b="0" i="0" u="none" strike="noStrike" cap="none" normalizeH="0" baseline="0" smtClean="0">
                    <a:ln/>
                    <a:solidFill>
                      <a:schemeClr val="accent4"/>
                    </a:solidFill>
                    <a:effectLst/>
                    <a:latin typeface="Arial" pitchFamily="34" charset="0"/>
                    <a:ea typeface="黑体" pitchFamily="49" charset="-122"/>
                  </a:rPr>
                  <a:t>通过坐标转换公式将</a:t>
                </a:r>
                <a:r>
                  <a:rPr kumimoji="0" lang="en-US" altLang="zh-CN" sz="1800" b="0" i="0" u="none" strike="noStrike" cap="none" normalizeH="0" baseline="0" smtClean="0">
                    <a:ln/>
                    <a:solidFill>
                      <a:schemeClr val="accent4"/>
                    </a:solidFill>
                    <a:effectLst/>
                    <a:latin typeface="Arial" pitchFamily="34" charset="0"/>
                    <a:ea typeface="黑体" pitchFamily="49" charset="-122"/>
                  </a:rPr>
                  <a:t>RGB</a:t>
                </a:r>
                <a:r>
                  <a:rPr kumimoji="0" lang="zh-CN" altLang="en-US" sz="1800" b="0" i="0" u="none" strike="noStrike" cap="none" normalizeH="0" baseline="0" smtClean="0">
                    <a:ln/>
                    <a:solidFill>
                      <a:schemeClr val="accent4"/>
                    </a:solidFill>
                    <a:effectLst/>
                    <a:latin typeface="Arial" pitchFamily="34" charset="0"/>
                    <a:ea typeface="黑体" pitchFamily="49" charset="-122"/>
                  </a:rPr>
                  <a:t>空间转至</a:t>
                </a:r>
                <a:r>
                  <a:rPr kumimoji="0" lang="en-US" altLang="zh-CN" sz="1800" b="0" i="0" u="none" strike="noStrike" cap="none" normalizeH="0" baseline="0" smtClean="0">
                    <a:ln/>
                    <a:solidFill>
                      <a:schemeClr val="accent4"/>
                    </a:solidFill>
                    <a:effectLst/>
                    <a:latin typeface="Arial" pitchFamily="34" charset="0"/>
                    <a:ea typeface="黑体" pitchFamily="49" charset="-122"/>
                  </a:rPr>
                  <a:t>CBH</a:t>
                </a:r>
                <a:r>
                  <a:rPr kumimoji="0" lang="zh-CN" altLang="en-US" sz="1800" b="0" i="0" u="none" strike="noStrike" cap="none" normalizeH="0" baseline="0" smtClean="0">
                    <a:ln/>
                    <a:solidFill>
                      <a:schemeClr val="accent4"/>
                    </a:solidFill>
                    <a:effectLst/>
                    <a:latin typeface="Arial" pitchFamily="34" charset="0"/>
                    <a:ea typeface="黑体" pitchFamily="49" charset="-122"/>
                  </a:rPr>
                  <a:t>颜色重心空间</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cxnSp>
            <p:nvCxnSpPr>
              <p:cNvPr id="33" name="直接箭头连接符 32"/>
              <p:cNvCxnSpPr>
                <a:stCxn id="32" idx="2"/>
              </p:cNvCxnSpPr>
              <p:nvPr/>
            </p:nvCxnSpPr>
            <p:spPr>
              <a:xfrm>
                <a:off x="5828" y="4572"/>
                <a:ext cx="0" cy="936"/>
              </a:xfrm>
              <a:prstGeom prst="straightConnector1">
                <a:avLst/>
              </a:prstGeom>
              <a:grpFill/>
              <a:ln w="9525" cap="flat" cmpd="sng" algn="ctr">
                <a:solidFill>
                  <a:schemeClr val="tx1"/>
                </a:solidFill>
                <a:prstDash val="solid"/>
                <a:round/>
                <a:headEnd type="none" w="med" len="med"/>
                <a:tailEnd type="arrow" w="med" len="med"/>
              </a:ln>
            </p:spPr>
          </p:cxnSp>
          <p:sp>
            <p:nvSpPr>
              <p:cNvPr id="34" name="流程图: 过程 33"/>
              <p:cNvSpPr/>
              <p:nvPr/>
            </p:nvSpPr>
            <p:spPr>
              <a:xfrm>
                <a:off x="3436" y="5564"/>
                <a:ext cx="4895" cy="1080"/>
              </a:xfrm>
              <a:prstGeom prst="flowChart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l" defTabSz="914400" rtl="0" eaLnBrk="0" fontAlgn="base" latinLnBrk="0" hangingPunct="0">
                  <a:spcBef>
                    <a:spcPct val="0"/>
                  </a:spcBef>
                  <a:spcAft>
                    <a:spcPct val="0"/>
                  </a:spcAft>
                  <a:buClrTx/>
                  <a:buSzTx/>
                  <a:buFont typeface="Arial" pitchFamily="34" charset="0"/>
                  <a:buNone/>
                </a:pPr>
                <a:r>
                  <a:rPr kumimoji="0" lang="zh-CN" altLang="en-US" sz="1800" b="0" i="0" u="none" strike="noStrike" cap="none" normalizeH="0" baseline="0" smtClean="0">
                    <a:ln/>
                    <a:solidFill>
                      <a:schemeClr val="accent4"/>
                    </a:solidFill>
                    <a:effectLst/>
                    <a:latin typeface="Arial" pitchFamily="34" charset="0"/>
                    <a:ea typeface="黑体" pitchFamily="49" charset="-122"/>
                  </a:rPr>
                  <a:t>得到储存颜色重心的一维数组作为</a:t>
                </a:r>
                <a:r>
                  <a:rPr kumimoji="0" lang="en-US" altLang="zh-CN" sz="1800" b="0" i="0" u="none" strike="noStrike" cap="none" normalizeH="0" baseline="0" smtClean="0">
                    <a:ln/>
                    <a:solidFill>
                      <a:schemeClr val="accent4"/>
                    </a:solidFill>
                    <a:effectLst/>
                    <a:latin typeface="Arial" pitchFamily="34" charset="0"/>
                    <a:ea typeface="黑体" pitchFamily="49" charset="-122"/>
                  </a:rPr>
                  <a:t>K-means</a:t>
                </a:r>
                <a:r>
                  <a:rPr kumimoji="0" lang="zh-CN" altLang="en-US" sz="1800" b="0" i="0" u="none" strike="noStrike" cap="none" normalizeH="0" baseline="0" smtClean="0">
                    <a:ln/>
                    <a:solidFill>
                      <a:schemeClr val="accent4"/>
                    </a:solidFill>
                    <a:effectLst/>
                    <a:latin typeface="Arial" pitchFamily="34" charset="0"/>
                    <a:ea typeface="黑体" pitchFamily="49" charset="-122"/>
                  </a:rPr>
                  <a:t>的输入数据</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cxnSp>
            <p:nvCxnSpPr>
              <p:cNvPr id="35" name="直接箭头连接符 34"/>
              <p:cNvCxnSpPr>
                <a:stCxn id="34" idx="2"/>
              </p:cNvCxnSpPr>
              <p:nvPr/>
            </p:nvCxnSpPr>
            <p:spPr>
              <a:xfrm>
                <a:off x="5884" y="6644"/>
                <a:ext cx="8" cy="632"/>
              </a:xfrm>
              <a:prstGeom prst="straightConnector1">
                <a:avLst/>
              </a:prstGeom>
              <a:grpFill/>
              <a:ln w="9525" cap="flat" cmpd="sng" algn="ctr">
                <a:solidFill>
                  <a:schemeClr val="tx1"/>
                </a:solidFill>
                <a:prstDash val="solid"/>
                <a:round/>
                <a:headEnd type="none" w="med" len="med"/>
                <a:tailEnd type="arrow" w="med" len="med"/>
              </a:ln>
            </p:spPr>
          </p:cxnSp>
        </p:grpSp>
        <p:sp>
          <p:nvSpPr>
            <p:cNvPr id="36" name="流程图: 过程 35"/>
            <p:cNvSpPr/>
            <p:nvPr/>
          </p:nvSpPr>
          <p:spPr>
            <a:xfrm>
              <a:off x="2964" y="7060"/>
              <a:ext cx="4895" cy="1080"/>
            </a:xfrm>
            <a:prstGeom prst="flowChart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ctr" defTabSz="914400" rtl="0" eaLnBrk="0" fontAlgn="base" latinLnBrk="0" hangingPunct="0">
                <a:spcBef>
                  <a:spcPct val="0"/>
                </a:spcBef>
                <a:spcAft>
                  <a:spcPct val="0"/>
                </a:spcAft>
                <a:buClrTx/>
                <a:buSzTx/>
                <a:buFont typeface="Arial" pitchFamily="34" charset="0"/>
                <a:buNone/>
              </a:pPr>
              <a:r>
                <a:rPr kumimoji="0" lang="zh-CN" altLang="en-US" sz="1800" b="0" i="0" u="none" strike="noStrike" cap="none" normalizeH="0" baseline="0" smtClean="0">
                  <a:ln/>
                  <a:solidFill>
                    <a:schemeClr val="accent4"/>
                  </a:solidFill>
                  <a:effectLst/>
                  <a:latin typeface="Arial" pitchFamily="34" charset="0"/>
                  <a:ea typeface="黑体" pitchFamily="49" charset="-122"/>
                </a:rPr>
                <a:t>输出聚类结果，求每一区域对应原图像中的颜色平均值</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sp>
          <p:nvSpPr>
            <p:cNvPr id="37" name="流程图: 过程 36"/>
            <p:cNvSpPr/>
            <p:nvPr/>
          </p:nvSpPr>
          <p:spPr>
            <a:xfrm>
              <a:off x="2964" y="8812"/>
              <a:ext cx="4895" cy="1080"/>
            </a:xfrm>
            <a:prstGeom prst="flowChartProcess">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scene3d>
                <a:camera prst="orthographicFront"/>
                <a:lightRig rig="soft" dir="t">
                  <a:rot lat="0" lon="0" rev="15600000"/>
                </a:lightRig>
              </a:scene3d>
              <a:sp3d extrusionH="57150" prstMaterial="softEdge">
                <a:bevelT w="25400" h="38100"/>
              </a:sp3d>
            </a:bodyPr>
            <a:p>
              <a:pPr marL="0" marR="0" indent="0" algn="l" defTabSz="914400" rtl="0" eaLnBrk="0" fontAlgn="base" latinLnBrk="0" hangingPunct="0">
                <a:spcBef>
                  <a:spcPct val="0"/>
                </a:spcBef>
                <a:spcAft>
                  <a:spcPct val="0"/>
                </a:spcAft>
                <a:buClrTx/>
                <a:buSzTx/>
                <a:buFont typeface="Arial" pitchFamily="34" charset="0"/>
                <a:buNone/>
              </a:pPr>
              <a:r>
                <a:rPr kumimoji="0" lang="zh-CN" altLang="en-US" sz="1800" b="0" i="0" u="none" strike="noStrike" cap="none" normalizeH="0" baseline="0" smtClean="0">
                  <a:ln/>
                  <a:solidFill>
                    <a:schemeClr val="accent4"/>
                  </a:solidFill>
                  <a:effectLst/>
                  <a:latin typeface="Arial" pitchFamily="34" charset="0"/>
                  <a:ea typeface="黑体" pitchFamily="49" charset="-122"/>
                </a:rPr>
                <a:t>将原图像对应区域的颜色值替换为区域颜色平均值</a:t>
              </a:r>
              <a:endParaRPr kumimoji="0" lang="zh-CN" altLang="en-US" sz="1800" b="0" i="0" u="none" strike="noStrike" cap="none" normalizeH="0" baseline="0" smtClean="0">
                <a:ln/>
                <a:solidFill>
                  <a:schemeClr val="accent4"/>
                </a:solidFill>
                <a:effectLst/>
                <a:latin typeface="Arial" pitchFamily="34" charset="0"/>
                <a:ea typeface="黑体" pitchFamily="49" charset="-122"/>
              </a:endParaRPr>
            </a:p>
          </p:txBody>
        </p:sp>
        <p:cxnSp>
          <p:nvCxnSpPr>
            <p:cNvPr id="38" name="直接箭头连接符 37"/>
            <p:cNvCxnSpPr>
              <a:stCxn id="29" idx="2"/>
              <a:endCxn id="36" idx="0"/>
            </p:cNvCxnSpPr>
            <p:nvPr/>
          </p:nvCxnSpPr>
          <p:spPr>
            <a:xfrm flipH="1">
              <a:off x="5412" y="6364"/>
              <a:ext cx="24" cy="696"/>
            </a:xfrm>
            <a:prstGeom prst="straightConnector1">
              <a:avLst/>
            </a:prstGeom>
            <a:grpFill/>
            <a:ln w="9525" cap="flat" cmpd="sng" algn="ctr">
              <a:solidFill>
                <a:schemeClr val="tx1"/>
              </a:solidFill>
              <a:prstDash val="solid"/>
              <a:round/>
              <a:headEnd type="none" w="med" len="med"/>
              <a:tailEnd type="arrow" w="med" len="med"/>
            </a:ln>
          </p:spPr>
        </p:cxnSp>
        <p:cxnSp>
          <p:nvCxnSpPr>
            <p:cNvPr id="39" name="直接箭头连接符 38"/>
            <p:cNvCxnSpPr>
              <a:stCxn id="36" idx="2"/>
            </p:cNvCxnSpPr>
            <p:nvPr/>
          </p:nvCxnSpPr>
          <p:spPr>
            <a:xfrm flipH="1">
              <a:off x="5394" y="8140"/>
              <a:ext cx="18" cy="728"/>
            </a:xfrm>
            <a:prstGeom prst="straightConnector1">
              <a:avLst/>
            </a:prstGeom>
            <a:grpFill/>
            <a:ln w="9525" cap="flat" cmpd="sng" algn="ctr">
              <a:solidFill>
                <a:schemeClr val="tx1"/>
              </a:solidFill>
              <a:prstDash val="solid"/>
              <a:round/>
              <a:headEnd type="none" w="med" len="med"/>
              <a:tailEnd type="arrow"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43" name="图片 58" descr="yt"/>
          <p:cNvPicPr>
            <a:picLocks noChangeAspect="1"/>
          </p:cNvPicPr>
          <p:nvPr/>
        </p:nvPicPr>
        <p:blipFill>
          <a:blip r:embed="rId1"/>
          <a:srcRect l="10852" t="5423" r="10960" b="11447"/>
          <a:stretch>
            <a:fillRect/>
          </a:stretch>
        </p:blipFill>
        <p:spPr>
          <a:xfrm>
            <a:off x="3524885" y="1390650"/>
            <a:ext cx="4686300" cy="3514090"/>
          </a:xfrm>
          <a:prstGeom prst="rect">
            <a:avLst/>
          </a:prstGeom>
          <a:noFill/>
          <a:ln w="9525">
            <a:noFill/>
          </a:ln>
        </p:spPr>
      </p:pic>
      <p:sp>
        <p:nvSpPr>
          <p:cNvPr id="2" name="标题 1"/>
          <p:cNvSpPr>
            <a:spLocks noGrp="1"/>
          </p:cNvSpPr>
          <p:nvPr>
            <p:ph type="title"/>
          </p:nvPr>
        </p:nvSpPr>
        <p:spPr/>
        <p:txBody>
          <a:bodyPr>
            <a:normAutofit/>
          </a:bodyPr>
          <a:p>
            <a:r>
              <a:rPr lang="zh-CN" altLang="en-US">
                <a:solidFill>
                  <a:schemeClr val="accent4"/>
                </a:solidFill>
                <a:sym typeface="+mn-ea"/>
              </a:rPr>
              <a:t>两种分割算法的比较</a:t>
            </a:r>
            <a:endParaRPr lang="zh-CN" altLang="en-US"/>
          </a:p>
        </p:txBody>
      </p:sp>
      <p:sp>
        <p:nvSpPr>
          <p:cNvPr id="4" name="文本框 3"/>
          <p:cNvSpPr txBox="1"/>
          <p:nvPr/>
        </p:nvSpPr>
        <p:spPr>
          <a:xfrm>
            <a:off x="4633595" y="52197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sp>
        <p:nvSpPr>
          <p:cNvPr id="6" name="文本框 5"/>
          <p:cNvSpPr txBox="1"/>
          <p:nvPr/>
        </p:nvSpPr>
        <p:spPr>
          <a:xfrm>
            <a:off x="2331720" y="348234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分割轮廓 </a:t>
            </a:r>
            <a:endParaRPr lang="zh-CN" altLang="en-US">
              <a:solidFill>
                <a:schemeClr val="accent4"/>
              </a:solidFill>
              <a:effectLst/>
            </a:endParaRPr>
          </a:p>
        </p:txBody>
      </p:sp>
      <p:sp>
        <p:nvSpPr>
          <p:cNvPr id="7" name="文本框 6"/>
          <p:cNvSpPr txBox="1"/>
          <p:nvPr/>
        </p:nvSpPr>
        <p:spPr>
          <a:xfrm>
            <a:off x="8351520" y="343662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分割结果 </a:t>
            </a:r>
            <a:endParaRPr lang="zh-CN" altLang="en-US">
              <a:solidFill>
                <a:schemeClr val="accent4"/>
              </a:solidFill>
              <a:effectLst/>
              <a:sym typeface="+mn-ea"/>
            </a:endParaRPr>
          </a:p>
        </p:txBody>
      </p:sp>
      <p:pic>
        <p:nvPicPr>
          <p:cNvPr id="-2147482542" name="图片 59" descr="LK"/>
          <p:cNvPicPr>
            <a:picLocks noChangeAspect="1"/>
          </p:cNvPicPr>
          <p:nvPr/>
        </p:nvPicPr>
        <p:blipFill>
          <a:blip r:embed="rId2"/>
          <a:srcRect l="11345" t="5788" r="11128" b="10443"/>
          <a:stretch>
            <a:fillRect/>
          </a:stretch>
        </p:blipFill>
        <p:spPr>
          <a:xfrm>
            <a:off x="1070610" y="457200"/>
            <a:ext cx="5220335" cy="2972435"/>
          </a:xfrm>
          <a:prstGeom prst="rect">
            <a:avLst/>
          </a:prstGeom>
          <a:noFill/>
          <a:ln w="9525">
            <a:noFill/>
          </a:ln>
        </p:spPr>
      </p:pic>
      <p:pic>
        <p:nvPicPr>
          <p:cNvPr id="-2147482541" name="图片 60" descr="JG"/>
          <p:cNvPicPr>
            <a:picLocks noChangeAspect="1"/>
          </p:cNvPicPr>
          <p:nvPr/>
        </p:nvPicPr>
        <p:blipFill>
          <a:blip r:embed="rId3"/>
          <a:srcRect l="10574" t="5112" r="9937" b="10461"/>
          <a:stretch>
            <a:fillRect/>
          </a:stretch>
        </p:blipFill>
        <p:spPr>
          <a:xfrm>
            <a:off x="6526530" y="487045"/>
            <a:ext cx="5458460" cy="2927350"/>
          </a:xfrm>
          <a:prstGeom prst="rect">
            <a:avLst/>
          </a:prstGeom>
          <a:noFill/>
          <a:ln w="9525">
            <a:noFill/>
          </a:ln>
        </p:spPr>
      </p:pic>
      <p:pic>
        <p:nvPicPr>
          <p:cNvPr id="-2147482540" name="图片 61" descr="lk"/>
          <p:cNvPicPr>
            <a:picLocks noChangeAspect="1"/>
          </p:cNvPicPr>
          <p:nvPr/>
        </p:nvPicPr>
        <p:blipFill>
          <a:blip r:embed="rId4"/>
          <a:srcRect l="10948" t="5368" r="11092" b="11465"/>
          <a:stretch>
            <a:fillRect/>
          </a:stretch>
        </p:blipFill>
        <p:spPr>
          <a:xfrm>
            <a:off x="1009650" y="3824605"/>
            <a:ext cx="5219700" cy="3011170"/>
          </a:xfrm>
          <a:prstGeom prst="rect">
            <a:avLst/>
          </a:prstGeom>
          <a:noFill/>
          <a:ln w="9525">
            <a:noFill/>
          </a:ln>
        </p:spPr>
      </p:pic>
      <p:pic>
        <p:nvPicPr>
          <p:cNvPr id="-2147482539" name="图片 62" descr="jg"/>
          <p:cNvPicPr>
            <a:picLocks noChangeAspect="1"/>
          </p:cNvPicPr>
          <p:nvPr/>
        </p:nvPicPr>
        <p:blipFill>
          <a:blip r:embed="rId5"/>
          <a:srcRect l="10683" t="5130" r="10936" b="11192"/>
          <a:stretch>
            <a:fillRect/>
          </a:stretch>
        </p:blipFill>
        <p:spPr>
          <a:xfrm>
            <a:off x="6480810" y="3839845"/>
            <a:ext cx="5508625" cy="30111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2"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2147482543"/>
                                        </p:tgtEl>
                                      </p:cBhvr>
                                    </p:animEffect>
                                    <p:set>
                                      <p:cBhvr>
                                        <p:cTn id="10" dur="1" fill="hold">
                                          <p:stCondLst>
                                            <p:cond delay="499"/>
                                          </p:stCondLst>
                                        </p:cTn>
                                        <p:tgtEl>
                                          <p:spTgt spid="-214748254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1"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2147482542"/>
                                        </p:tgtEl>
                                        <p:attrNameLst>
                                          <p:attrName>style.visibility</p:attrName>
                                        </p:attrNameLst>
                                      </p:cBhvr>
                                      <p:to>
                                        <p:strVal val="visible"/>
                                      </p:to>
                                    </p:set>
                                    <p:animEffect transition="in" filter="blinds(horizontal)">
                                      <p:cBhvr>
                                        <p:cTn id="21" dur="500"/>
                                        <p:tgtEl>
                                          <p:spTgt spid="-2147482542"/>
                                        </p:tgtEl>
                                      </p:cBhvr>
                                    </p:animEffect>
                                  </p:childTnLst>
                                </p:cTn>
                              </p:par>
                              <p:par>
                                <p:cTn id="22" presetID="3" presetClass="entr" presetSubtype="10" fill="hold" nodeType="withEffect">
                                  <p:stCondLst>
                                    <p:cond delay="0"/>
                                  </p:stCondLst>
                                  <p:childTnLst>
                                    <p:set>
                                      <p:cBhvr>
                                        <p:cTn id="23" dur="1" fill="hold">
                                          <p:stCondLst>
                                            <p:cond delay="0"/>
                                          </p:stCondLst>
                                        </p:cTn>
                                        <p:tgtEl>
                                          <p:spTgt spid="-2147482541"/>
                                        </p:tgtEl>
                                        <p:attrNameLst>
                                          <p:attrName>style.visibility</p:attrName>
                                        </p:attrNameLst>
                                      </p:cBhvr>
                                      <p:to>
                                        <p:strVal val="visible"/>
                                      </p:to>
                                    </p:set>
                                    <p:animEffect transition="in" filter="blinds(horizontal)">
                                      <p:cBhvr>
                                        <p:cTn id="24" dur="500"/>
                                        <p:tgtEl>
                                          <p:spTgt spid="-214748254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147482540"/>
                                        </p:tgtEl>
                                        <p:attrNameLst>
                                          <p:attrName>style.visibility</p:attrName>
                                        </p:attrNameLst>
                                      </p:cBhvr>
                                      <p:to>
                                        <p:strVal val="visible"/>
                                      </p:to>
                                    </p:set>
                                    <p:animEffect transition="in" filter="blinds(horizontal)">
                                      <p:cBhvr>
                                        <p:cTn id="29" dur="500"/>
                                        <p:tgtEl>
                                          <p:spTgt spid="-2147482540"/>
                                        </p:tgtEl>
                                      </p:cBhvr>
                                    </p:animEffect>
                                  </p:childTnLst>
                                </p:cTn>
                              </p:par>
                              <p:par>
                                <p:cTn id="30" presetID="3" presetClass="entr" presetSubtype="10" fill="hold" nodeType="withEffect">
                                  <p:stCondLst>
                                    <p:cond delay="0"/>
                                  </p:stCondLst>
                                  <p:childTnLst>
                                    <p:set>
                                      <p:cBhvr>
                                        <p:cTn id="31" dur="1" fill="hold">
                                          <p:stCondLst>
                                            <p:cond delay="0"/>
                                          </p:stCondLst>
                                        </p:cTn>
                                        <p:tgtEl>
                                          <p:spTgt spid="-2147482539"/>
                                        </p:tgtEl>
                                        <p:attrNameLst>
                                          <p:attrName>style.visibility</p:attrName>
                                        </p:attrNameLst>
                                      </p:cBhvr>
                                      <p:to>
                                        <p:strVal val="visible"/>
                                      </p:to>
                                    </p:set>
                                    <p:animEffect transition="in" filter="blinds(horizontal)">
                                      <p:cBhvr>
                                        <p:cTn id="32" dur="500"/>
                                        <p:tgtEl>
                                          <p:spTgt spid="-2147482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p:bldP spid="6" grpId="1"/>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en-US">
                <a:solidFill>
                  <a:schemeClr val="accent4"/>
                </a:solidFill>
                <a:effectLst/>
              </a:rPr>
              <a:t>内容提纲</a:t>
            </a:r>
            <a:endParaRPr lang="zh-CN" altLang="en-US">
              <a:solidFill>
                <a:schemeClr val="accent4"/>
              </a:solidFill>
              <a:effectLst/>
            </a:endParaRPr>
          </a:p>
        </p:txBody>
      </p:sp>
      <p:sp>
        <p:nvSpPr>
          <p:cNvPr id="3" name="内容占位符 2"/>
          <p:cNvSpPr>
            <a:spLocks noGrp="1"/>
          </p:cNvSpPr>
          <p:nvPr>
            <p:ph idx="1"/>
          </p:nvPr>
        </p:nvSpPr>
        <p:spPr>
          <a:xfrm>
            <a:off x="789305" y="1693454"/>
            <a:ext cx="10515600" cy="4003450"/>
          </a:xfrm>
        </p:spPr>
        <p:txBody>
          <a:bodyPr>
            <a:scene3d>
              <a:camera prst="orthographicFront"/>
              <a:lightRig rig="soft" dir="t">
                <a:rot lat="0" lon="0" rev="15600000"/>
              </a:lightRig>
            </a:scene3d>
            <a:sp3d extrusionH="57150" prstMaterial="softEdge">
              <a:bevelT w="25400" h="38100"/>
            </a:sp3d>
          </a:bodyPr>
          <a:p>
            <a:r>
              <a:rPr lang="zh-CN" altLang="en-US" sz="2800">
                <a:solidFill>
                  <a:schemeClr val="accent4"/>
                </a:solidFill>
                <a:effectLst/>
              </a:rPr>
              <a:t>选题背景与研究意义</a:t>
            </a:r>
            <a:endParaRPr lang="zh-CN" altLang="en-US" sz="2800">
              <a:solidFill>
                <a:schemeClr val="accent4"/>
              </a:solidFill>
              <a:effectLst/>
            </a:endParaRPr>
          </a:p>
          <a:p>
            <a:r>
              <a:rPr lang="zh-CN" altLang="en-US" sz="2800">
                <a:solidFill>
                  <a:schemeClr val="accent4"/>
                </a:solidFill>
                <a:effectLst/>
              </a:rPr>
              <a:t>基于聚类的彩色图像分割算法介绍</a:t>
            </a:r>
            <a:endParaRPr lang="zh-CN" altLang="en-US" sz="2800">
              <a:solidFill>
                <a:schemeClr val="accent4"/>
              </a:solidFill>
              <a:effectLst/>
            </a:endParaRPr>
          </a:p>
          <a:p>
            <a:pPr lvl="1"/>
            <a:r>
              <a:rPr lang="en-US" altLang="zh-CN" sz="2330">
                <a:solidFill>
                  <a:schemeClr val="accent4"/>
                </a:solidFill>
                <a:effectLst/>
              </a:rPr>
              <a:t>MS</a:t>
            </a:r>
            <a:r>
              <a:rPr lang="zh-CN" altLang="en-US" sz="2330">
                <a:solidFill>
                  <a:schemeClr val="accent4"/>
                </a:solidFill>
                <a:effectLst/>
              </a:rPr>
              <a:t>算法与</a:t>
            </a:r>
            <a:r>
              <a:rPr lang="en-US" altLang="zh-CN" sz="2330">
                <a:solidFill>
                  <a:schemeClr val="accent4"/>
                </a:solidFill>
                <a:effectLst/>
              </a:rPr>
              <a:t>K-means</a:t>
            </a:r>
            <a:r>
              <a:rPr lang="zh-CN" altLang="en-US" sz="2330">
                <a:solidFill>
                  <a:schemeClr val="accent4"/>
                </a:solidFill>
                <a:effectLst/>
              </a:rPr>
              <a:t>算法的结合</a:t>
            </a:r>
            <a:endParaRPr lang="zh-CN" altLang="en-US" sz="2330">
              <a:solidFill>
                <a:schemeClr val="accent4"/>
              </a:solidFill>
              <a:effectLst/>
            </a:endParaRPr>
          </a:p>
          <a:p>
            <a:pPr lvl="1"/>
            <a:r>
              <a:rPr lang="zh-CN" altLang="en-US" sz="2330">
                <a:solidFill>
                  <a:schemeClr val="accent4"/>
                </a:solidFill>
                <a:effectLst/>
              </a:rPr>
              <a:t>基于</a:t>
            </a:r>
            <a:r>
              <a:rPr lang="en-US" altLang="zh-CN" sz="2330">
                <a:solidFill>
                  <a:schemeClr val="accent4"/>
                </a:solidFill>
                <a:effectLst/>
              </a:rPr>
              <a:t>CBH</a:t>
            </a:r>
            <a:r>
              <a:rPr lang="zh-CN" altLang="en-US" sz="2330">
                <a:solidFill>
                  <a:schemeClr val="accent4"/>
                </a:solidFill>
                <a:effectLst/>
              </a:rPr>
              <a:t>颜色空间</a:t>
            </a:r>
            <a:r>
              <a:rPr lang="zh-CN" altLang="en-US" sz="2330">
                <a:solidFill>
                  <a:schemeClr val="accent4"/>
                </a:solidFill>
                <a:effectLst/>
              </a:rPr>
              <a:t>的</a:t>
            </a:r>
            <a:r>
              <a:rPr lang="en-US" altLang="zh-CN" sz="2330">
                <a:solidFill>
                  <a:schemeClr val="accent4"/>
                </a:solidFill>
                <a:effectLst/>
              </a:rPr>
              <a:t>K-means</a:t>
            </a:r>
            <a:r>
              <a:rPr lang="zh-CN" altLang="en-US" sz="2330">
                <a:solidFill>
                  <a:schemeClr val="accent4"/>
                </a:solidFill>
                <a:effectLst/>
              </a:rPr>
              <a:t>算法</a:t>
            </a:r>
            <a:endParaRPr lang="zh-CN" altLang="en-US" sz="2330">
              <a:solidFill>
                <a:schemeClr val="accent4"/>
              </a:solidFill>
              <a:effectLst/>
            </a:endParaRPr>
          </a:p>
          <a:p>
            <a:r>
              <a:rPr lang="zh-CN" altLang="en-US" sz="2800">
                <a:solidFill>
                  <a:schemeClr val="accent4"/>
                </a:solidFill>
                <a:effectLst/>
              </a:rPr>
              <a:t>两种分割算法的比较</a:t>
            </a:r>
            <a:endParaRPr lang="zh-CN" altLang="en-US" sz="2800">
              <a:solidFill>
                <a:schemeClr val="accent4"/>
              </a:solidFill>
              <a:effectLst/>
            </a:endParaRPr>
          </a:p>
          <a:p>
            <a:r>
              <a:rPr lang="zh-CN" altLang="en-US" sz="2800">
                <a:solidFill>
                  <a:schemeClr val="accent4"/>
                </a:solidFill>
                <a:effectLst/>
              </a:rPr>
              <a:t>结论与展望</a:t>
            </a:r>
            <a:endParaRPr lang="zh-CN" altLang="en-US" sz="2800">
              <a:solidFill>
                <a:schemeClr val="accent4"/>
              </a:solidFill>
              <a:effectLst/>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38" name="图片 63" descr="yt"/>
          <p:cNvPicPr>
            <a:picLocks noChangeAspect="1"/>
          </p:cNvPicPr>
          <p:nvPr>
            <p:ph idx="1"/>
          </p:nvPr>
        </p:nvPicPr>
        <p:blipFill>
          <a:blip r:embed="rId1"/>
          <a:srcRect l="16260" t="7562" r="16212" b="15733"/>
          <a:stretch>
            <a:fillRect/>
          </a:stretch>
        </p:blipFill>
        <p:spPr>
          <a:xfrm>
            <a:off x="3326765" y="1219200"/>
            <a:ext cx="5156200" cy="3660775"/>
          </a:xfrm>
          <a:prstGeom prst="rect">
            <a:avLst/>
          </a:prstGeom>
          <a:noFill/>
          <a:ln w="9525">
            <a:noFill/>
          </a:ln>
        </p:spPr>
      </p:pic>
      <p:sp>
        <p:nvSpPr>
          <p:cNvPr id="2" name="标题 1"/>
          <p:cNvSpPr>
            <a:spLocks noGrp="1"/>
          </p:cNvSpPr>
          <p:nvPr>
            <p:ph type="title"/>
          </p:nvPr>
        </p:nvSpPr>
        <p:spPr/>
        <p:txBody>
          <a:bodyPr/>
          <a:p>
            <a:r>
              <a:rPr lang="zh-CN" altLang="en-US">
                <a:solidFill>
                  <a:schemeClr val="accent4"/>
                </a:solidFill>
                <a:sym typeface="+mn-ea"/>
              </a:rPr>
              <a:t>两种分割算法的比较</a:t>
            </a:r>
            <a:endParaRPr lang="zh-CN" altLang="en-US"/>
          </a:p>
        </p:txBody>
      </p:sp>
      <p:sp>
        <p:nvSpPr>
          <p:cNvPr id="4" name="文本框 3"/>
          <p:cNvSpPr txBox="1"/>
          <p:nvPr/>
        </p:nvSpPr>
        <p:spPr>
          <a:xfrm>
            <a:off x="4670425" y="49911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pic>
        <p:nvPicPr>
          <p:cNvPr id="-2147482537" name="图片 64" descr="LK"/>
          <p:cNvPicPr>
            <a:picLocks noChangeAspect="1"/>
          </p:cNvPicPr>
          <p:nvPr/>
        </p:nvPicPr>
        <p:blipFill>
          <a:blip r:embed="rId2"/>
          <a:srcRect l="27435" t="7764" r="27556" b="15175"/>
          <a:stretch>
            <a:fillRect/>
          </a:stretch>
        </p:blipFill>
        <p:spPr>
          <a:xfrm>
            <a:off x="445770" y="288925"/>
            <a:ext cx="5173345" cy="3399155"/>
          </a:xfrm>
          <a:prstGeom prst="rect">
            <a:avLst/>
          </a:prstGeom>
          <a:noFill/>
          <a:ln w="9525">
            <a:noFill/>
          </a:ln>
        </p:spPr>
      </p:pic>
      <p:pic>
        <p:nvPicPr>
          <p:cNvPr id="-2147482536" name="图片 65" descr="JG"/>
          <p:cNvPicPr>
            <a:picLocks noChangeAspect="1"/>
          </p:cNvPicPr>
          <p:nvPr/>
        </p:nvPicPr>
        <p:blipFill>
          <a:blip r:embed="rId3"/>
          <a:srcRect l="27280" t="7536" r="27509" b="15857"/>
          <a:stretch>
            <a:fillRect/>
          </a:stretch>
        </p:blipFill>
        <p:spPr>
          <a:xfrm>
            <a:off x="6130290" y="319405"/>
            <a:ext cx="5397500" cy="3339465"/>
          </a:xfrm>
          <a:prstGeom prst="rect">
            <a:avLst/>
          </a:prstGeom>
          <a:noFill/>
          <a:ln w="9525">
            <a:noFill/>
          </a:ln>
        </p:spPr>
      </p:pic>
      <p:sp>
        <p:nvSpPr>
          <p:cNvPr id="6" name="文本框 5"/>
          <p:cNvSpPr txBox="1"/>
          <p:nvPr/>
        </p:nvSpPr>
        <p:spPr>
          <a:xfrm>
            <a:off x="1478280" y="377190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分割轮廓 </a:t>
            </a:r>
            <a:endParaRPr lang="zh-CN" altLang="en-US">
              <a:solidFill>
                <a:schemeClr val="accent4"/>
              </a:solidFill>
              <a:effectLst/>
            </a:endParaRPr>
          </a:p>
        </p:txBody>
      </p:sp>
      <p:sp>
        <p:nvSpPr>
          <p:cNvPr id="7" name="文本框 6"/>
          <p:cNvSpPr txBox="1"/>
          <p:nvPr/>
        </p:nvSpPr>
        <p:spPr>
          <a:xfrm>
            <a:off x="7635240" y="372618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分割结果 </a:t>
            </a:r>
            <a:endParaRPr lang="zh-CN" altLang="en-US">
              <a:solidFill>
                <a:schemeClr val="accent4"/>
              </a:solidFill>
              <a:effectLst/>
              <a:sym typeface="+mn-ea"/>
            </a:endParaRPr>
          </a:p>
        </p:txBody>
      </p:sp>
      <p:pic>
        <p:nvPicPr>
          <p:cNvPr id="-2147482535" name="图片 66" descr="lk"/>
          <p:cNvPicPr>
            <a:picLocks noChangeAspect="1"/>
          </p:cNvPicPr>
          <p:nvPr/>
        </p:nvPicPr>
        <p:blipFill>
          <a:blip r:embed="rId4"/>
          <a:srcRect l="16336" t="7692" r="17110" b="15755"/>
          <a:stretch>
            <a:fillRect/>
          </a:stretch>
        </p:blipFill>
        <p:spPr>
          <a:xfrm>
            <a:off x="552450" y="4098925"/>
            <a:ext cx="5021580" cy="2794635"/>
          </a:xfrm>
          <a:prstGeom prst="rect">
            <a:avLst/>
          </a:prstGeom>
          <a:noFill/>
          <a:ln w="9525">
            <a:noFill/>
          </a:ln>
        </p:spPr>
      </p:pic>
      <p:pic>
        <p:nvPicPr>
          <p:cNvPr id="-2147482534" name="图片 68" descr="jg"/>
          <p:cNvPicPr>
            <a:picLocks noChangeAspect="1"/>
          </p:cNvPicPr>
          <p:nvPr/>
        </p:nvPicPr>
        <p:blipFill>
          <a:blip r:embed="rId5"/>
          <a:srcRect l="17110" t="7779" r="16414" b="15167"/>
          <a:stretch>
            <a:fillRect/>
          </a:stretch>
        </p:blipFill>
        <p:spPr>
          <a:xfrm>
            <a:off x="6054090" y="4098925"/>
            <a:ext cx="5524500" cy="28168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38"/>
                                        </p:tgtEl>
                                      </p:cBhvr>
                                    </p:animEffect>
                                    <p:set>
                                      <p:cBhvr>
                                        <p:cTn id="7" dur="1" fill="hold">
                                          <p:stCondLst>
                                            <p:cond delay="499"/>
                                          </p:stCondLst>
                                        </p:cTn>
                                        <p:tgtEl>
                                          <p:spTgt spid="-214748253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2"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nodeType="withEffect">
                                  <p:stCondLst>
                                    <p:cond delay="0"/>
                                  </p:stCondLst>
                                  <p:childTnLst>
                                    <p:set>
                                      <p:cBhvr>
                                        <p:cTn id="17" dur="1" fill="hold">
                                          <p:stCondLst>
                                            <p:cond delay="0"/>
                                          </p:stCondLst>
                                        </p:cTn>
                                        <p:tgtEl>
                                          <p:spTgt spid="-2147482537"/>
                                        </p:tgtEl>
                                        <p:attrNameLst>
                                          <p:attrName>style.visibility</p:attrName>
                                        </p:attrNameLst>
                                      </p:cBhvr>
                                      <p:to>
                                        <p:strVal val="visible"/>
                                      </p:to>
                                    </p:set>
                                    <p:animEffect transition="in" filter="blinds(horizontal)">
                                      <p:cBhvr>
                                        <p:cTn id="18" dur="500"/>
                                        <p:tgtEl>
                                          <p:spTgt spid="-2147482537"/>
                                        </p:tgtEl>
                                      </p:cBhvr>
                                    </p:animEffect>
                                  </p:childTnLst>
                                </p:cTn>
                              </p:par>
                              <p:par>
                                <p:cTn id="19" presetID="3" presetClass="entr" presetSubtype="10" fill="hold" nodeType="withEffect">
                                  <p:stCondLst>
                                    <p:cond delay="0"/>
                                  </p:stCondLst>
                                  <p:childTnLst>
                                    <p:set>
                                      <p:cBhvr>
                                        <p:cTn id="20" dur="1" fill="hold">
                                          <p:stCondLst>
                                            <p:cond delay="0"/>
                                          </p:stCondLst>
                                        </p:cTn>
                                        <p:tgtEl>
                                          <p:spTgt spid="-2147482536"/>
                                        </p:tgtEl>
                                        <p:attrNameLst>
                                          <p:attrName>style.visibility</p:attrName>
                                        </p:attrNameLst>
                                      </p:cBhvr>
                                      <p:to>
                                        <p:strVal val="visible"/>
                                      </p:to>
                                    </p:set>
                                    <p:animEffect transition="in" filter="blinds(horizontal)">
                                      <p:cBhvr>
                                        <p:cTn id="21" dur="500"/>
                                        <p:tgtEl>
                                          <p:spTgt spid="-214748253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147482535"/>
                                        </p:tgtEl>
                                        <p:attrNameLst>
                                          <p:attrName>style.visibility</p:attrName>
                                        </p:attrNameLst>
                                      </p:cBhvr>
                                      <p:to>
                                        <p:strVal val="visible"/>
                                      </p:to>
                                    </p:set>
                                    <p:animEffect transition="in" filter="blinds(horizontal)">
                                      <p:cBhvr>
                                        <p:cTn id="26" dur="500"/>
                                        <p:tgtEl>
                                          <p:spTgt spid="-2147482535"/>
                                        </p:tgtEl>
                                      </p:cBhvr>
                                    </p:animEffect>
                                  </p:childTnLst>
                                </p:cTn>
                              </p:par>
                              <p:par>
                                <p:cTn id="27" presetID="3" presetClass="entr" presetSubtype="10" fill="hold" nodeType="withEffect">
                                  <p:stCondLst>
                                    <p:cond delay="0"/>
                                  </p:stCondLst>
                                  <p:childTnLst>
                                    <p:set>
                                      <p:cBhvr>
                                        <p:cTn id="28" dur="1" fill="hold">
                                          <p:stCondLst>
                                            <p:cond delay="0"/>
                                          </p:stCondLst>
                                        </p:cTn>
                                        <p:tgtEl>
                                          <p:spTgt spid="-2147482534"/>
                                        </p:tgtEl>
                                        <p:attrNameLst>
                                          <p:attrName>style.visibility</p:attrName>
                                        </p:attrNameLst>
                                      </p:cBhvr>
                                      <p:to>
                                        <p:strVal val="visible"/>
                                      </p:to>
                                    </p:set>
                                    <p:animEffect transition="in" filter="blinds(horizontal)">
                                      <p:cBhvr>
                                        <p:cTn id="29" dur="500"/>
                                        <p:tgtEl>
                                          <p:spTgt spid="-214748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33" name="图片 69" descr="YT"/>
          <p:cNvPicPr>
            <a:picLocks noChangeAspect="1"/>
          </p:cNvPicPr>
          <p:nvPr/>
        </p:nvPicPr>
        <p:blipFill>
          <a:blip r:embed="rId1"/>
          <a:srcRect l="16202" t="5609" r="16547" b="12311"/>
          <a:stretch>
            <a:fillRect/>
          </a:stretch>
        </p:blipFill>
        <p:spPr>
          <a:xfrm>
            <a:off x="3737610" y="1721485"/>
            <a:ext cx="4213860" cy="3159760"/>
          </a:xfrm>
          <a:prstGeom prst="rect">
            <a:avLst/>
          </a:prstGeom>
          <a:noFill/>
          <a:ln w="9525">
            <a:noFill/>
          </a:ln>
        </p:spPr>
      </p:pic>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两种分割算法的比较</a:t>
            </a:r>
            <a:endParaRPr lang="zh-CN" altLang="en-US">
              <a:ln/>
              <a:solidFill>
                <a:schemeClr val="accent4"/>
              </a:solidFill>
              <a:effectLst/>
              <a:sym typeface="+mn-ea"/>
            </a:endParaRPr>
          </a:p>
        </p:txBody>
      </p:sp>
      <p:sp>
        <p:nvSpPr>
          <p:cNvPr id="4" name="文本框 3"/>
          <p:cNvSpPr txBox="1"/>
          <p:nvPr/>
        </p:nvSpPr>
        <p:spPr>
          <a:xfrm>
            <a:off x="4670425" y="49911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sp>
        <p:nvSpPr>
          <p:cNvPr id="6" name="文本框 5"/>
          <p:cNvSpPr txBox="1"/>
          <p:nvPr/>
        </p:nvSpPr>
        <p:spPr>
          <a:xfrm>
            <a:off x="1478280" y="369570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分割轮廓 </a:t>
            </a:r>
            <a:endParaRPr lang="zh-CN" altLang="en-US">
              <a:solidFill>
                <a:schemeClr val="accent4"/>
              </a:solidFill>
              <a:effectLst/>
            </a:endParaRPr>
          </a:p>
        </p:txBody>
      </p:sp>
      <p:sp>
        <p:nvSpPr>
          <p:cNvPr id="7" name="文本框 6"/>
          <p:cNvSpPr txBox="1"/>
          <p:nvPr/>
        </p:nvSpPr>
        <p:spPr>
          <a:xfrm>
            <a:off x="7635240" y="364998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分割结果 </a:t>
            </a:r>
            <a:endParaRPr lang="zh-CN" altLang="en-US">
              <a:solidFill>
                <a:schemeClr val="accent4"/>
              </a:solidFill>
              <a:effectLst/>
              <a:sym typeface="+mn-ea"/>
            </a:endParaRPr>
          </a:p>
        </p:txBody>
      </p:sp>
      <p:pic>
        <p:nvPicPr>
          <p:cNvPr id="-2147482532" name="图片 70" descr="LK"/>
          <p:cNvPicPr>
            <a:picLocks noChangeAspect="1"/>
          </p:cNvPicPr>
          <p:nvPr/>
        </p:nvPicPr>
        <p:blipFill>
          <a:blip r:embed="rId2"/>
          <a:srcRect l="15999" t="6303" r="15768" b="12085"/>
          <a:stretch>
            <a:fillRect/>
          </a:stretch>
        </p:blipFill>
        <p:spPr>
          <a:xfrm>
            <a:off x="521970" y="517525"/>
            <a:ext cx="4137660" cy="3102610"/>
          </a:xfrm>
          <a:prstGeom prst="rect">
            <a:avLst/>
          </a:prstGeom>
          <a:noFill/>
          <a:ln w="9525">
            <a:noFill/>
          </a:ln>
        </p:spPr>
      </p:pic>
      <p:pic>
        <p:nvPicPr>
          <p:cNvPr id="-2147482531" name="图片 71" descr="JG"/>
          <p:cNvPicPr>
            <a:picLocks noChangeAspect="1"/>
          </p:cNvPicPr>
          <p:nvPr/>
        </p:nvPicPr>
        <p:blipFill>
          <a:blip r:embed="rId3"/>
          <a:srcRect l="15956" t="6442" r="15842" b="12311"/>
          <a:stretch>
            <a:fillRect/>
          </a:stretch>
        </p:blipFill>
        <p:spPr>
          <a:xfrm>
            <a:off x="6892290" y="502285"/>
            <a:ext cx="4106545" cy="3079115"/>
          </a:xfrm>
          <a:prstGeom prst="rect">
            <a:avLst/>
          </a:prstGeom>
          <a:noFill/>
          <a:ln w="9525">
            <a:noFill/>
          </a:ln>
        </p:spPr>
      </p:pic>
      <p:pic>
        <p:nvPicPr>
          <p:cNvPr id="-2147482530" name="图片 72" descr="LK"/>
          <p:cNvPicPr>
            <a:picLocks noChangeAspect="1"/>
          </p:cNvPicPr>
          <p:nvPr/>
        </p:nvPicPr>
        <p:blipFill>
          <a:blip r:embed="rId4"/>
          <a:srcRect l="16115" t="6407" r="16316" b="12779"/>
          <a:stretch>
            <a:fillRect/>
          </a:stretch>
        </p:blipFill>
        <p:spPr>
          <a:xfrm>
            <a:off x="628650" y="4007485"/>
            <a:ext cx="3970655" cy="2977515"/>
          </a:xfrm>
          <a:prstGeom prst="rect">
            <a:avLst/>
          </a:prstGeom>
          <a:noFill/>
          <a:ln w="9525">
            <a:noFill/>
          </a:ln>
        </p:spPr>
      </p:pic>
      <p:pic>
        <p:nvPicPr>
          <p:cNvPr id="-2147482529" name="图片 73" descr="JG"/>
          <p:cNvPicPr>
            <a:picLocks noChangeAspect="1"/>
          </p:cNvPicPr>
          <p:nvPr/>
        </p:nvPicPr>
        <p:blipFill>
          <a:blip r:embed="rId5"/>
          <a:srcRect l="15567" t="5261" r="16432" b="12068"/>
          <a:stretch>
            <a:fillRect/>
          </a:stretch>
        </p:blipFill>
        <p:spPr>
          <a:xfrm>
            <a:off x="6861810" y="3900805"/>
            <a:ext cx="4137660" cy="310261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33"/>
                                        </p:tgtEl>
                                      </p:cBhvr>
                                    </p:animEffect>
                                    <p:set>
                                      <p:cBhvr>
                                        <p:cTn id="7" dur="1" fill="hold">
                                          <p:stCondLst>
                                            <p:cond delay="499"/>
                                          </p:stCondLst>
                                        </p:cTn>
                                        <p:tgtEl>
                                          <p:spTgt spid="-214748253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47482532"/>
                                        </p:tgtEl>
                                        <p:attrNameLst>
                                          <p:attrName>style.visibility</p:attrName>
                                        </p:attrNameLst>
                                      </p:cBhvr>
                                      <p:to>
                                        <p:strVal val="visible"/>
                                      </p:to>
                                    </p:set>
                                    <p:animEffect transition="in" filter="blinds(horizontal)">
                                      <p:cBhvr>
                                        <p:cTn id="15" dur="500"/>
                                        <p:tgtEl>
                                          <p:spTgt spid="-21474825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2147482531"/>
                                        </p:tgtEl>
                                        <p:attrNameLst>
                                          <p:attrName>style.visibility</p:attrName>
                                        </p:attrNameLst>
                                      </p:cBhvr>
                                      <p:to>
                                        <p:strVal val="visible"/>
                                      </p:to>
                                    </p:set>
                                    <p:animEffect transition="in" filter="blinds(horizontal)">
                                      <p:cBhvr>
                                        <p:cTn id="21" dur="500"/>
                                        <p:tgtEl>
                                          <p:spTgt spid="-214748253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147482530"/>
                                        </p:tgtEl>
                                        <p:attrNameLst>
                                          <p:attrName>style.visibility</p:attrName>
                                        </p:attrNameLst>
                                      </p:cBhvr>
                                      <p:to>
                                        <p:strVal val="visible"/>
                                      </p:to>
                                    </p:set>
                                    <p:animEffect transition="in" filter="blinds(horizontal)">
                                      <p:cBhvr>
                                        <p:cTn id="29" dur="500"/>
                                        <p:tgtEl>
                                          <p:spTgt spid="-2147482530"/>
                                        </p:tgtEl>
                                      </p:cBhvr>
                                    </p:animEffect>
                                  </p:childTnLst>
                                </p:cTn>
                              </p:par>
                              <p:par>
                                <p:cTn id="30" presetID="3" presetClass="entr" presetSubtype="10" fill="hold" nodeType="withEffect">
                                  <p:stCondLst>
                                    <p:cond delay="0"/>
                                  </p:stCondLst>
                                  <p:childTnLst>
                                    <p:set>
                                      <p:cBhvr>
                                        <p:cTn id="31" dur="1" fill="hold">
                                          <p:stCondLst>
                                            <p:cond delay="0"/>
                                          </p:stCondLst>
                                        </p:cTn>
                                        <p:tgtEl>
                                          <p:spTgt spid="-2147482529"/>
                                        </p:tgtEl>
                                        <p:attrNameLst>
                                          <p:attrName>style.visibility</p:attrName>
                                        </p:attrNameLst>
                                      </p:cBhvr>
                                      <p:to>
                                        <p:strVal val="visible"/>
                                      </p:to>
                                    </p:set>
                                    <p:animEffect transition="in" filter="blinds(horizontal)">
                                      <p:cBhvr>
                                        <p:cTn id="32" dur="500"/>
                                        <p:tgtEl>
                                          <p:spTgt spid="-2147482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28" name="图片 74" descr="yt"/>
          <p:cNvPicPr>
            <a:picLocks noChangeAspect="1"/>
          </p:cNvPicPr>
          <p:nvPr/>
        </p:nvPicPr>
        <p:blipFill>
          <a:blip r:embed="rId1"/>
          <a:srcRect l="13814" t="8171" r="15039" b="16931"/>
          <a:stretch>
            <a:fillRect/>
          </a:stretch>
        </p:blipFill>
        <p:spPr>
          <a:xfrm>
            <a:off x="3021965" y="1249045"/>
            <a:ext cx="5554345" cy="3685540"/>
          </a:xfrm>
          <a:prstGeom prst="rect">
            <a:avLst/>
          </a:prstGeom>
          <a:noFill/>
          <a:ln w="9525">
            <a:noFill/>
          </a:ln>
        </p:spPr>
      </p:pic>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两种分割算法的比较</a:t>
            </a:r>
            <a:endParaRPr lang="zh-CN" altLang="en-US">
              <a:ln/>
              <a:solidFill>
                <a:schemeClr val="accent4"/>
              </a:solidFill>
              <a:effectLst/>
              <a:sym typeface="+mn-ea"/>
            </a:endParaRPr>
          </a:p>
        </p:txBody>
      </p:sp>
      <p:sp>
        <p:nvSpPr>
          <p:cNvPr id="4" name="文本框 3"/>
          <p:cNvSpPr txBox="1"/>
          <p:nvPr/>
        </p:nvSpPr>
        <p:spPr>
          <a:xfrm>
            <a:off x="4670425" y="49911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sp>
        <p:nvSpPr>
          <p:cNvPr id="6" name="文本框 5"/>
          <p:cNvSpPr txBox="1"/>
          <p:nvPr/>
        </p:nvSpPr>
        <p:spPr>
          <a:xfrm>
            <a:off x="1478280" y="369570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分割轮廓 </a:t>
            </a:r>
            <a:endParaRPr lang="zh-CN" altLang="en-US">
              <a:solidFill>
                <a:schemeClr val="accent4"/>
              </a:solidFill>
              <a:effectLst/>
            </a:endParaRPr>
          </a:p>
        </p:txBody>
      </p:sp>
      <p:sp>
        <p:nvSpPr>
          <p:cNvPr id="7" name="文本框 6"/>
          <p:cNvSpPr txBox="1"/>
          <p:nvPr/>
        </p:nvSpPr>
        <p:spPr>
          <a:xfrm>
            <a:off x="7635240" y="364998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分割结果 </a:t>
            </a:r>
            <a:endParaRPr lang="zh-CN" altLang="en-US">
              <a:solidFill>
                <a:schemeClr val="accent4"/>
              </a:solidFill>
              <a:effectLst/>
              <a:sym typeface="+mn-ea"/>
            </a:endParaRPr>
          </a:p>
        </p:txBody>
      </p:sp>
      <p:pic>
        <p:nvPicPr>
          <p:cNvPr id="-2147482527" name="图片 75" descr="LK"/>
          <p:cNvPicPr>
            <a:picLocks noChangeAspect="1"/>
          </p:cNvPicPr>
          <p:nvPr/>
        </p:nvPicPr>
        <p:blipFill>
          <a:blip r:embed="rId2"/>
          <a:srcRect l="14532" t="7692" r="15770" b="15755"/>
          <a:stretch>
            <a:fillRect/>
          </a:stretch>
        </p:blipFill>
        <p:spPr>
          <a:xfrm>
            <a:off x="567690" y="532765"/>
            <a:ext cx="4595495" cy="3114040"/>
          </a:xfrm>
          <a:prstGeom prst="rect">
            <a:avLst/>
          </a:prstGeom>
          <a:noFill/>
          <a:ln w="9525">
            <a:noFill/>
          </a:ln>
        </p:spPr>
      </p:pic>
      <p:pic>
        <p:nvPicPr>
          <p:cNvPr id="-2147482526" name="图片 76" descr="JG"/>
          <p:cNvPicPr>
            <a:picLocks noChangeAspect="1"/>
          </p:cNvPicPr>
          <p:nvPr/>
        </p:nvPicPr>
        <p:blipFill>
          <a:blip r:embed="rId3"/>
          <a:srcRect l="11485" t="7779" r="15144" b="15733"/>
          <a:stretch>
            <a:fillRect/>
          </a:stretch>
        </p:blipFill>
        <p:spPr>
          <a:xfrm>
            <a:off x="6739890" y="608965"/>
            <a:ext cx="4777105" cy="2965450"/>
          </a:xfrm>
          <a:prstGeom prst="rect">
            <a:avLst/>
          </a:prstGeom>
          <a:noFill/>
          <a:ln w="9525">
            <a:noFill/>
          </a:ln>
        </p:spPr>
      </p:pic>
      <p:pic>
        <p:nvPicPr>
          <p:cNvPr id="-2147482525" name="图片 77" descr="lk"/>
          <p:cNvPicPr>
            <a:picLocks noChangeAspect="1"/>
          </p:cNvPicPr>
          <p:nvPr/>
        </p:nvPicPr>
        <p:blipFill>
          <a:blip r:embed="rId4"/>
          <a:srcRect l="14893" t="8194" r="14493" b="16060"/>
          <a:stretch>
            <a:fillRect/>
          </a:stretch>
        </p:blipFill>
        <p:spPr>
          <a:xfrm>
            <a:off x="598170" y="4001770"/>
            <a:ext cx="4625975" cy="2893695"/>
          </a:xfrm>
          <a:prstGeom prst="rect">
            <a:avLst/>
          </a:prstGeom>
          <a:noFill/>
          <a:ln w="9525">
            <a:noFill/>
          </a:ln>
        </p:spPr>
      </p:pic>
      <p:pic>
        <p:nvPicPr>
          <p:cNvPr id="-2147482524" name="图片 78" descr="jg2"/>
          <p:cNvPicPr>
            <a:picLocks noChangeAspect="1"/>
          </p:cNvPicPr>
          <p:nvPr/>
        </p:nvPicPr>
        <p:blipFill>
          <a:blip r:embed="rId5"/>
          <a:srcRect l="12576" t="4642" r="14600" b="15144"/>
          <a:stretch>
            <a:fillRect/>
          </a:stretch>
        </p:blipFill>
        <p:spPr>
          <a:xfrm>
            <a:off x="6739890" y="3977005"/>
            <a:ext cx="4808220" cy="290893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28"/>
                                        </p:tgtEl>
                                      </p:cBhvr>
                                    </p:animEffect>
                                    <p:set>
                                      <p:cBhvr>
                                        <p:cTn id="7" dur="1" fill="hold">
                                          <p:stCondLst>
                                            <p:cond delay="499"/>
                                          </p:stCondLst>
                                        </p:cTn>
                                        <p:tgtEl>
                                          <p:spTgt spid="-214748252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47482527"/>
                                        </p:tgtEl>
                                        <p:attrNameLst>
                                          <p:attrName>style.visibility</p:attrName>
                                        </p:attrNameLst>
                                      </p:cBhvr>
                                      <p:to>
                                        <p:strVal val="visible"/>
                                      </p:to>
                                    </p:set>
                                    <p:animEffect transition="in" filter="blinds(horizontal)">
                                      <p:cBhvr>
                                        <p:cTn id="15" dur="500"/>
                                        <p:tgtEl>
                                          <p:spTgt spid="-2147482527"/>
                                        </p:tgtEl>
                                      </p:cBhvr>
                                    </p:animEffect>
                                  </p:childTnLst>
                                </p:cTn>
                              </p:par>
                              <p:par>
                                <p:cTn id="16" presetID="3" presetClass="entr" presetSubtype="10" fill="hold" nodeType="withEffect">
                                  <p:stCondLst>
                                    <p:cond delay="0"/>
                                  </p:stCondLst>
                                  <p:childTnLst>
                                    <p:set>
                                      <p:cBhvr>
                                        <p:cTn id="17" dur="1" fill="hold">
                                          <p:stCondLst>
                                            <p:cond delay="0"/>
                                          </p:stCondLst>
                                        </p:cTn>
                                        <p:tgtEl>
                                          <p:spTgt spid="-2147482526"/>
                                        </p:tgtEl>
                                        <p:attrNameLst>
                                          <p:attrName>style.visibility</p:attrName>
                                        </p:attrNameLst>
                                      </p:cBhvr>
                                      <p:to>
                                        <p:strVal val="visible"/>
                                      </p:to>
                                    </p:set>
                                    <p:animEffect transition="in" filter="blinds(horizontal)">
                                      <p:cBhvr>
                                        <p:cTn id="18" dur="500"/>
                                        <p:tgtEl>
                                          <p:spTgt spid="-21474825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147482525"/>
                                        </p:tgtEl>
                                        <p:attrNameLst>
                                          <p:attrName>style.visibility</p:attrName>
                                        </p:attrNameLst>
                                      </p:cBhvr>
                                      <p:to>
                                        <p:strVal val="visible"/>
                                      </p:to>
                                    </p:set>
                                    <p:animEffect transition="in" filter="blinds(horizontal)">
                                      <p:cBhvr>
                                        <p:cTn id="29" dur="500"/>
                                        <p:tgtEl>
                                          <p:spTgt spid="-2147482525"/>
                                        </p:tgtEl>
                                      </p:cBhvr>
                                    </p:animEffect>
                                  </p:childTnLst>
                                </p:cTn>
                              </p:par>
                              <p:par>
                                <p:cTn id="30" presetID="3" presetClass="entr" presetSubtype="10" fill="hold" nodeType="withEffect">
                                  <p:stCondLst>
                                    <p:cond delay="0"/>
                                  </p:stCondLst>
                                  <p:childTnLst>
                                    <p:set>
                                      <p:cBhvr>
                                        <p:cTn id="31" dur="1" fill="hold">
                                          <p:stCondLst>
                                            <p:cond delay="0"/>
                                          </p:stCondLst>
                                        </p:cTn>
                                        <p:tgtEl>
                                          <p:spTgt spid="-2147482524"/>
                                        </p:tgtEl>
                                        <p:attrNameLst>
                                          <p:attrName>style.visibility</p:attrName>
                                        </p:attrNameLst>
                                      </p:cBhvr>
                                      <p:to>
                                        <p:strVal val="visible"/>
                                      </p:to>
                                    </p:set>
                                    <p:animEffect transition="in" filter="blinds(horizontal)">
                                      <p:cBhvr>
                                        <p:cTn id="32" dur="500"/>
                                        <p:tgtEl>
                                          <p:spTgt spid="-2147482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47482523" name="图片 79" descr="YT"/>
          <p:cNvPicPr>
            <a:picLocks noChangeAspect="1"/>
          </p:cNvPicPr>
          <p:nvPr/>
        </p:nvPicPr>
        <p:blipFill>
          <a:blip r:embed="rId1"/>
          <a:srcRect l="5661" t="6247" r="6227" b="14491"/>
          <a:stretch>
            <a:fillRect/>
          </a:stretch>
        </p:blipFill>
        <p:spPr>
          <a:xfrm>
            <a:off x="3249930" y="929005"/>
            <a:ext cx="5280660" cy="3959225"/>
          </a:xfrm>
          <a:prstGeom prst="rect">
            <a:avLst/>
          </a:prstGeom>
          <a:noFill/>
          <a:ln w="9525">
            <a:noFill/>
          </a:ln>
        </p:spPr>
      </p:pic>
      <p:sp>
        <p:nvSpPr>
          <p:cNvPr id="2" name="标题 1"/>
          <p:cNvSpPr>
            <a:spLocks noGrp="1"/>
          </p:cNvSpPr>
          <p:nvPr>
            <p:ph type="title"/>
          </p:nvPr>
        </p:nvSpPr>
        <p:spPr/>
        <p:txBody>
          <a:bodyPr/>
          <a:p>
            <a:r>
              <a:rPr lang="zh-CN" altLang="en-US">
                <a:solidFill>
                  <a:schemeClr val="accent4"/>
                </a:solidFill>
                <a:sym typeface="+mn-ea"/>
              </a:rPr>
              <a:t>两种分割算法的比较</a:t>
            </a:r>
            <a:endParaRPr lang="zh-CN" altLang="en-US"/>
          </a:p>
        </p:txBody>
      </p:sp>
      <p:sp>
        <p:nvSpPr>
          <p:cNvPr id="4" name="文本框 3"/>
          <p:cNvSpPr txBox="1"/>
          <p:nvPr/>
        </p:nvSpPr>
        <p:spPr>
          <a:xfrm>
            <a:off x="4670425" y="4991100"/>
            <a:ext cx="2468880" cy="4572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sz="2400">
                <a:solidFill>
                  <a:schemeClr val="accent4"/>
                </a:solidFill>
                <a:effectLst/>
              </a:rPr>
              <a:t>原始图像</a:t>
            </a:r>
            <a:endParaRPr lang="zh-CN" altLang="en-US" sz="2400">
              <a:solidFill>
                <a:schemeClr val="accent4"/>
              </a:solidFill>
              <a:effectLst/>
            </a:endParaRPr>
          </a:p>
        </p:txBody>
      </p:sp>
      <p:sp>
        <p:nvSpPr>
          <p:cNvPr id="6" name="文本框 5"/>
          <p:cNvSpPr txBox="1"/>
          <p:nvPr/>
        </p:nvSpPr>
        <p:spPr>
          <a:xfrm>
            <a:off x="1478280" y="3695700"/>
            <a:ext cx="2773045"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effectLst/>
              </a:rPr>
              <a:t>分割轮廓 </a:t>
            </a:r>
            <a:endParaRPr lang="zh-CN" altLang="en-US">
              <a:solidFill>
                <a:schemeClr val="accent4"/>
              </a:solidFill>
              <a:effectLst/>
            </a:endParaRPr>
          </a:p>
        </p:txBody>
      </p:sp>
      <p:sp>
        <p:nvSpPr>
          <p:cNvPr id="7" name="文本框 6"/>
          <p:cNvSpPr txBox="1"/>
          <p:nvPr/>
        </p:nvSpPr>
        <p:spPr>
          <a:xfrm>
            <a:off x="7635240" y="3649980"/>
            <a:ext cx="3124200" cy="365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zh-CN" altLang="en-US">
                <a:solidFill>
                  <a:schemeClr val="accent4"/>
                </a:solidFill>
                <a:sym typeface="+mn-ea"/>
              </a:rPr>
              <a:t>分割结果 </a:t>
            </a:r>
            <a:endParaRPr lang="zh-CN" altLang="en-US">
              <a:solidFill>
                <a:schemeClr val="accent4"/>
              </a:solidFill>
              <a:effectLst/>
              <a:sym typeface="+mn-ea"/>
            </a:endParaRPr>
          </a:p>
        </p:txBody>
      </p:sp>
      <p:pic>
        <p:nvPicPr>
          <p:cNvPr id="-2147482522" name="图片 80" descr="LK"/>
          <p:cNvPicPr>
            <a:picLocks noChangeAspect="1"/>
          </p:cNvPicPr>
          <p:nvPr/>
        </p:nvPicPr>
        <p:blipFill>
          <a:blip r:embed="rId2"/>
          <a:srcRect l="5608" t="4346" r="5920" b="9378"/>
          <a:stretch>
            <a:fillRect/>
          </a:stretch>
        </p:blipFill>
        <p:spPr>
          <a:xfrm>
            <a:off x="95250" y="227965"/>
            <a:ext cx="5478780" cy="3479800"/>
          </a:xfrm>
          <a:prstGeom prst="rect">
            <a:avLst/>
          </a:prstGeom>
          <a:noFill/>
          <a:ln w="9525">
            <a:noFill/>
          </a:ln>
        </p:spPr>
      </p:pic>
      <p:pic>
        <p:nvPicPr>
          <p:cNvPr id="-2147482521" name="图片 81" descr="JG"/>
          <p:cNvPicPr>
            <a:picLocks noChangeAspect="1"/>
          </p:cNvPicPr>
          <p:nvPr/>
        </p:nvPicPr>
        <p:blipFill>
          <a:blip r:embed="rId3"/>
          <a:srcRect l="5933" t="4730" r="6210" b="9378"/>
          <a:stretch>
            <a:fillRect/>
          </a:stretch>
        </p:blipFill>
        <p:spPr>
          <a:xfrm>
            <a:off x="5962650" y="304165"/>
            <a:ext cx="5768340" cy="3331210"/>
          </a:xfrm>
          <a:prstGeom prst="rect">
            <a:avLst/>
          </a:prstGeom>
          <a:noFill/>
          <a:ln w="9525">
            <a:noFill/>
          </a:ln>
        </p:spPr>
      </p:pic>
      <p:pic>
        <p:nvPicPr>
          <p:cNvPr id="-2147482520" name="图片 82" descr="lk"/>
          <p:cNvPicPr>
            <a:picLocks noChangeAspect="1"/>
          </p:cNvPicPr>
          <p:nvPr/>
        </p:nvPicPr>
        <p:blipFill>
          <a:blip r:embed="rId4"/>
          <a:srcRect l="5933" t="4153" r="6090" b="8994"/>
          <a:stretch>
            <a:fillRect/>
          </a:stretch>
        </p:blipFill>
        <p:spPr>
          <a:xfrm>
            <a:off x="125730" y="4037965"/>
            <a:ext cx="5418455" cy="2794635"/>
          </a:xfrm>
          <a:prstGeom prst="rect">
            <a:avLst/>
          </a:prstGeom>
          <a:noFill/>
          <a:ln w="9525">
            <a:noFill/>
          </a:ln>
        </p:spPr>
      </p:pic>
      <p:pic>
        <p:nvPicPr>
          <p:cNvPr id="-2147482519" name="图片 83" descr="jg"/>
          <p:cNvPicPr>
            <a:picLocks noChangeAspect="1"/>
          </p:cNvPicPr>
          <p:nvPr/>
        </p:nvPicPr>
        <p:blipFill>
          <a:blip r:embed="rId5"/>
          <a:srcRect l="5763" t="5693" r="5426" b="10478"/>
          <a:stretch>
            <a:fillRect/>
          </a:stretch>
        </p:blipFill>
        <p:spPr>
          <a:xfrm>
            <a:off x="5993130" y="4022725"/>
            <a:ext cx="5721985" cy="28054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147482523"/>
                                        </p:tgtEl>
                                      </p:cBhvr>
                                    </p:animEffect>
                                    <p:set>
                                      <p:cBhvr>
                                        <p:cTn id="7" dur="1" fill="hold">
                                          <p:stCondLst>
                                            <p:cond delay="499"/>
                                          </p:stCondLst>
                                        </p:cTn>
                                        <p:tgtEl>
                                          <p:spTgt spid="-214748252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47482522"/>
                                        </p:tgtEl>
                                        <p:attrNameLst>
                                          <p:attrName>style.visibility</p:attrName>
                                        </p:attrNameLst>
                                      </p:cBhvr>
                                      <p:to>
                                        <p:strVal val="visible"/>
                                      </p:to>
                                    </p:set>
                                    <p:animEffect transition="in" filter="blinds(horizontal)">
                                      <p:cBhvr>
                                        <p:cTn id="15" dur="500"/>
                                        <p:tgtEl>
                                          <p:spTgt spid="-21474825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2147482521"/>
                                        </p:tgtEl>
                                        <p:attrNameLst>
                                          <p:attrName>style.visibility</p:attrName>
                                        </p:attrNameLst>
                                      </p:cBhvr>
                                      <p:to>
                                        <p:strVal val="visible"/>
                                      </p:to>
                                    </p:set>
                                    <p:animEffect transition="in" filter="blinds(horizontal)">
                                      <p:cBhvr>
                                        <p:cTn id="21" dur="500"/>
                                        <p:tgtEl>
                                          <p:spTgt spid="-214748252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147482520"/>
                                        </p:tgtEl>
                                        <p:attrNameLst>
                                          <p:attrName>style.visibility</p:attrName>
                                        </p:attrNameLst>
                                      </p:cBhvr>
                                      <p:to>
                                        <p:strVal val="visible"/>
                                      </p:to>
                                    </p:set>
                                    <p:animEffect transition="in" filter="blinds(horizontal)">
                                      <p:cBhvr>
                                        <p:cTn id="29" dur="500"/>
                                        <p:tgtEl>
                                          <p:spTgt spid="-2147482520"/>
                                        </p:tgtEl>
                                      </p:cBhvr>
                                    </p:animEffect>
                                  </p:childTnLst>
                                </p:cTn>
                              </p:par>
                              <p:par>
                                <p:cTn id="30" presetID="3" presetClass="entr" presetSubtype="10" fill="hold" nodeType="withEffect">
                                  <p:stCondLst>
                                    <p:cond delay="0"/>
                                  </p:stCondLst>
                                  <p:childTnLst>
                                    <p:set>
                                      <p:cBhvr>
                                        <p:cTn id="31" dur="1" fill="hold">
                                          <p:stCondLst>
                                            <p:cond delay="0"/>
                                          </p:stCondLst>
                                        </p:cTn>
                                        <p:tgtEl>
                                          <p:spTgt spid="-2147482519"/>
                                        </p:tgtEl>
                                        <p:attrNameLst>
                                          <p:attrName>style.visibility</p:attrName>
                                        </p:attrNameLst>
                                      </p:cBhvr>
                                      <p:to>
                                        <p:strVal val="visible"/>
                                      </p:to>
                                    </p:set>
                                    <p:animEffect transition="in" filter="blinds(horizontal)">
                                      <p:cBhvr>
                                        <p:cTn id="32" dur="500"/>
                                        <p:tgtEl>
                                          <p:spTgt spid="-2147482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两种分割算法的比较</a:t>
            </a:r>
            <a:endParaRPr lang="zh-CN" altLang="en-US">
              <a:ln/>
              <a:solidFill>
                <a:schemeClr val="accent4"/>
              </a:solidFill>
              <a:effectLst/>
              <a:sym typeface="+mn-ea"/>
            </a:endParaRPr>
          </a:p>
        </p:txBody>
      </p:sp>
      <p:sp>
        <p:nvSpPr>
          <p:cNvPr id="3" name="内容占位符 2"/>
          <p:cNvSpPr>
            <a:spLocks noGrp="1"/>
          </p:cNvSpPr>
          <p:nvPr>
            <p:ph idx="1"/>
          </p:nvPr>
        </p:nvSpPr>
        <p:spPr>
          <a:xfrm>
            <a:off x="746760" y="1528445"/>
            <a:ext cx="8625840"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实验结果与实验数据作为两种算法之间分割效果的比较，表明了MS+K-means算法与基于CBH空间的K-means算法各自存在优势与缺陷，针对不同的图像得到的分割效果也不相同。</a:t>
            </a:r>
            <a:endParaRPr lang="zh-CN" altLang="en-US">
              <a:ln/>
              <a:solidFill>
                <a:schemeClr val="accent4"/>
              </a:solidFill>
              <a:effectLst/>
            </a:endParaRPr>
          </a:p>
          <a:p>
            <a:pPr marL="0" indent="0" algn="just">
              <a:buNone/>
            </a:pPr>
            <a:r>
              <a:rPr lang="zh-CN" altLang="en-US">
                <a:ln/>
                <a:solidFill>
                  <a:schemeClr val="accent4"/>
                </a:solidFill>
                <a:effectLst/>
              </a:rPr>
              <a:t>   基于CBH空间的K-means算法更适用于分割原始图像层次不明显或者细节信息难以发现的图像，例如用于印刷品的缺陷检测，而MS+K-means算法适用于大多数图像，而且分割效果较好，但对于颜色分布区分不明显的图像分割效果不够理想，并且MS算法作为预分割工具的平滑程度难以把握。</a:t>
            </a:r>
            <a:endParaRPr lang="zh-CN" altLang="en-US">
              <a:ln/>
              <a:solidFill>
                <a:schemeClr val="accent4"/>
              </a:solidFill>
              <a:effectLst/>
            </a:endParaRPr>
          </a:p>
          <a:p>
            <a:pPr marL="0" indent="0" algn="just">
              <a:buNone/>
            </a:pPr>
            <a:r>
              <a:rPr lang="zh-CN" altLang="en-US">
                <a:ln/>
                <a:solidFill>
                  <a:schemeClr val="accent4"/>
                </a:solidFill>
                <a:effectLst/>
              </a:rPr>
              <a:t>  但总体来说，MS算法与K-means聚类组合算法的应用范围更加广泛，更加适合作为大多数彩色图像的分割算法。</a:t>
            </a:r>
            <a:endParaRPr lang="zh-CN" altLang="en-US">
              <a:ln/>
              <a:solidFill>
                <a:schemeClr val="accent4"/>
              </a:solidFill>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sym typeface="+mn-ea"/>
              </a:rPr>
              <a:t>结论与展望</a:t>
            </a:r>
            <a:endParaRPr lang="zh-CN" altLang="en-US">
              <a:ln/>
              <a:solidFill>
                <a:schemeClr val="accent4"/>
              </a:solidFill>
              <a:effectLst/>
              <a:sym typeface="+mn-ea"/>
            </a:endParaRPr>
          </a:p>
        </p:txBody>
      </p:sp>
      <p:sp>
        <p:nvSpPr>
          <p:cNvPr id="3" name="内容占位符 2"/>
          <p:cNvSpPr>
            <a:spLocks noGrp="1"/>
          </p:cNvSpPr>
          <p:nvPr>
            <p:ph idx="1"/>
          </p:nvPr>
        </p:nvSpPr>
        <p:spPr>
          <a:xfrm>
            <a:off x="838200" y="1391285"/>
            <a:ext cx="8808720" cy="4003675"/>
          </a:xfrm>
        </p:spPr>
        <p:txBody>
          <a:bodyPr>
            <a:normAutofit lnSpcReduction="10000"/>
            <a:scene3d>
              <a:camera prst="orthographicFront"/>
              <a:lightRig rig="soft" dir="t">
                <a:rot lat="0" lon="0" rev="15600000"/>
              </a:lightRig>
            </a:scene3d>
            <a:sp3d extrusionH="57150" prstMaterial="softEdge">
              <a:bevelT w="25400" h="38100"/>
            </a:sp3d>
          </a:bodyPr>
          <a:p>
            <a:pPr marL="0" indent="0" algn="just">
              <a:buNone/>
            </a:pPr>
            <a:r>
              <a:rPr lang="en-US" altLang="zh-CN">
                <a:ln/>
                <a:solidFill>
                  <a:schemeClr val="accent4"/>
                </a:solidFill>
                <a:effectLst/>
              </a:rPr>
              <a:t>    </a:t>
            </a:r>
            <a:r>
              <a:rPr lang="zh-CN" altLang="en-US">
                <a:ln/>
                <a:solidFill>
                  <a:schemeClr val="accent4"/>
                </a:solidFill>
                <a:effectLst/>
              </a:rPr>
              <a:t>对于彩色图像分割算法的研究一直在进行中，但仍然找不到一种理想的的分割算法能够优于其他的图像分割算法，并且适用于大多数图像。</a:t>
            </a:r>
            <a:endParaRPr lang="zh-CN" altLang="en-US">
              <a:ln/>
              <a:solidFill>
                <a:schemeClr val="accent4"/>
              </a:solidFill>
              <a:effectLst/>
            </a:endParaRPr>
          </a:p>
          <a:p>
            <a:pPr marL="0" indent="0" algn="just">
              <a:buNone/>
            </a:pPr>
            <a:r>
              <a:rPr lang="zh-CN" altLang="en-US">
                <a:ln/>
                <a:solidFill>
                  <a:schemeClr val="accent4"/>
                </a:solidFill>
                <a:effectLst/>
              </a:rPr>
              <a:t>    本文介绍了两种基于聚类的彩色图像分割算法，MS+K-means算法与基于CBH空间的K-means算法，针对K-means聚类算法中存在的问题提出了改进方案：一是距离度量方式选择较为理想的欧氏距离，二是合并相同相似的聚类中心，并对这两种算法针对不同质量不同特征的图形的最终分割结果进行了对比。</a:t>
            </a:r>
            <a:endParaRPr lang="zh-CN" altLang="en-US">
              <a:ln/>
              <a:solidFill>
                <a:schemeClr val="accent4"/>
              </a:solidFill>
              <a:effectLst/>
            </a:endParaRPr>
          </a:p>
          <a:p>
            <a:pPr marL="0" indent="0" algn="just">
              <a:buNone/>
            </a:pPr>
            <a:r>
              <a:rPr lang="zh-CN" altLang="en-US">
                <a:ln/>
                <a:solidFill>
                  <a:schemeClr val="accent4"/>
                </a:solidFill>
                <a:effectLst/>
              </a:rPr>
              <a:t>    实验结果表明提出的改进方案行之有效，两种算法分割效果良好，各有优势与缺陷，但从总体效果与适用图像范围来说，MS+K-means算法要优于基于CBH空间的K-means算法。</a:t>
            </a:r>
            <a:endParaRPr lang="zh-CN" altLang="en-US">
              <a:ln/>
              <a:solidFill>
                <a:schemeClr val="accent4"/>
              </a:solidFill>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rPr>
              <a:t>致谢</a:t>
            </a:r>
            <a:endParaRPr lang="zh-CN" altLang="en-US">
              <a:ln/>
              <a:solidFill>
                <a:schemeClr val="accent4"/>
              </a:solidFill>
              <a:effectLst/>
            </a:endParaRPr>
          </a:p>
        </p:txBody>
      </p:sp>
      <p:sp>
        <p:nvSpPr>
          <p:cNvPr id="3" name="内容占位符 2"/>
          <p:cNvSpPr>
            <a:spLocks noGrp="1"/>
          </p:cNvSpPr>
          <p:nvPr>
            <p:ph idx="1"/>
          </p:nvPr>
        </p:nvSpPr>
        <p:spPr>
          <a:xfrm>
            <a:off x="838200" y="2122805"/>
            <a:ext cx="7666355" cy="4003675"/>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感谢我的指导教师赵跃进老师！感谢赵老师的耐心指导与鼓励！感谢各位评审老师！感谢所有在毕业设计过程中帮助过我的老师与同学们！通过本次的毕业设计我真的学习到了很多也收获到了很多！</a:t>
            </a:r>
            <a:endParaRPr lang="zh-CN" altLang="en-US">
              <a:ln/>
              <a:solidFill>
                <a:schemeClr val="accent4"/>
              </a:solidFill>
              <a:effectLst/>
            </a:endParaRPr>
          </a:p>
          <a:p>
            <a:pPr marL="0" indent="0">
              <a:buNone/>
            </a:pPr>
            <a:r>
              <a:rPr lang="zh-CN" altLang="en-US">
                <a:ln/>
                <a:solidFill>
                  <a:schemeClr val="accent4"/>
                </a:solidFill>
                <a:effectLst/>
              </a:rPr>
              <a:t>    谢谢！</a:t>
            </a:r>
            <a:endParaRPr lang="zh-CN" altLang="en-US">
              <a:ln/>
              <a:solidFill>
                <a:schemeClr val="accent4"/>
              </a:solidFill>
              <a:effectLs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altLang="zh-CN" sz="5400">
                <a:ln/>
                <a:solidFill>
                  <a:srgbClr val="FF0000"/>
                </a:solidFill>
                <a:effectLst/>
              </a:rPr>
              <a:t>Q&amp;A</a:t>
            </a:r>
            <a:endParaRPr lang="en-US" altLang="zh-CN" sz="5400">
              <a:ln/>
              <a:solidFill>
                <a:srgbClr val="FF0000"/>
              </a:solidFill>
              <a:effectLst/>
            </a:endParaRPr>
          </a:p>
        </p:txBody>
      </p:sp>
      <p:sp>
        <p:nvSpPr>
          <p:cNvPr id="4" name="内容占位符 3"/>
          <p:cNvSpPr/>
          <p:nvPr>
            <p:ph idx="1"/>
          </p:nvPr>
        </p:nvSpPr>
        <p:spPr/>
        <p:txBody>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zh-CN">
                <a:ln/>
                <a:solidFill>
                  <a:schemeClr val="accent4"/>
                </a:solidFill>
                <a:effectLst/>
              </a:rPr>
              <a:t>选题背景与研究意义</a:t>
            </a:r>
            <a:endParaRPr lang="zh-CN" altLang="zh-CN">
              <a:ln/>
              <a:solidFill>
                <a:schemeClr val="accent4"/>
              </a:solidFill>
              <a:effectLst/>
            </a:endParaRPr>
          </a:p>
        </p:txBody>
      </p:sp>
      <p:sp>
        <p:nvSpPr>
          <p:cNvPr id="3" name="内容占位符 2"/>
          <p:cNvSpPr>
            <a:spLocks noGrp="1"/>
          </p:cNvSpPr>
          <p:nvPr>
            <p:ph idx="1"/>
          </p:nvPr>
        </p:nvSpPr>
        <p:spPr>
          <a:xfrm>
            <a:off x="850900" y="1754505"/>
            <a:ext cx="8808720" cy="4003675"/>
          </a:xfrm>
        </p:spPr>
        <p:txBody>
          <a:bodyPr>
            <a:scene3d>
              <a:camera prst="orthographicFront"/>
              <a:lightRig rig="soft" dir="t">
                <a:rot lat="0" lon="0" rev="15600000"/>
              </a:lightRig>
            </a:scene3d>
            <a:sp3d extrusionH="57150" prstMaterial="softEdge">
              <a:bevelT w="25400" h="38100"/>
            </a:sp3d>
          </a:bodyPr>
          <a:p>
            <a:pPr marL="0" indent="0" algn="just">
              <a:buNone/>
            </a:pPr>
            <a:r>
              <a:rPr lang="en-US" altLang="zh-CN">
                <a:ln/>
                <a:solidFill>
                  <a:schemeClr val="accent4"/>
                </a:solidFill>
                <a:effectLst/>
              </a:rPr>
              <a:t>       </a:t>
            </a:r>
            <a:r>
              <a:rPr lang="zh-CN" altLang="en-US">
                <a:ln/>
                <a:solidFill>
                  <a:schemeClr val="accent4"/>
                </a:solidFill>
                <a:effectLst/>
              </a:rPr>
              <a:t>图像分割属于计算机视觉技术中的重要内容，它决定了最终图像分析结果的质量。图像分割技术不断在发展，并且已经逐渐被广泛应用在了诸如通信、国防军 事项目、医学影像检测、交 通控制系统、指纹识别、卫 星图 像识 别以及其他的许多领域中。</a:t>
            </a:r>
            <a:endParaRPr lang="zh-CN" altLang="en-US">
              <a:ln/>
              <a:solidFill>
                <a:schemeClr val="accent4"/>
              </a:solidFill>
              <a:effectLst/>
            </a:endParaRPr>
          </a:p>
        </p:txBody>
      </p:sp>
      <p:pic>
        <p:nvPicPr>
          <p:cNvPr id="17411" name="图片 38"/>
          <p:cNvPicPr>
            <a:picLocks noChangeAspect="1"/>
          </p:cNvPicPr>
          <p:nvPr/>
        </p:nvPicPr>
        <p:blipFill>
          <a:blip r:embed="rId1"/>
          <a:stretch>
            <a:fillRect/>
          </a:stretch>
        </p:blipFill>
        <p:spPr>
          <a:xfrm>
            <a:off x="4021773" y="3690303"/>
            <a:ext cx="7831137" cy="3143250"/>
          </a:xfrm>
          <a:prstGeom prst="rect">
            <a:avLst/>
          </a:prstGeom>
          <a:noFill/>
          <a:ln w="9525">
            <a:noFill/>
          </a:ln>
        </p:spPr>
      </p:pic>
      <p:sp>
        <p:nvSpPr>
          <p:cNvPr id="4" name="文本框 3"/>
          <p:cNvSpPr txBox="1"/>
          <p:nvPr/>
        </p:nvSpPr>
        <p:spPr>
          <a:xfrm>
            <a:off x="875030" y="1430020"/>
            <a:ext cx="8710930" cy="26517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just"/>
            <a:r>
              <a:rPr lang="en-US" altLang="zh-CN" sz="2400">
                <a:ln/>
                <a:solidFill>
                  <a:schemeClr val="accent4"/>
                </a:solidFill>
                <a:effectLst/>
              </a:rPr>
              <a:t>    </a:t>
            </a:r>
            <a:r>
              <a:rPr lang="zh-CN" altLang="en-US" sz="2400">
                <a:ln/>
                <a:solidFill>
                  <a:schemeClr val="accent4"/>
                </a:solidFill>
                <a:effectLst/>
              </a:rPr>
              <a:t>灰度图像的分割技术发展已经相对成熟，但是，不同于灰 度图 像，处理彩色图像的复杂度更高更为耗时。彩色图像的处理对模式识别和计算机视觉都十分重要并且必不可少</a:t>
            </a:r>
            <a:r>
              <a:rPr lang="en-US" altLang="zh-CN" sz="2400">
                <a:ln/>
                <a:solidFill>
                  <a:schemeClr val="accent4"/>
                </a:solidFill>
                <a:effectLst/>
              </a:rPr>
              <a:t>,</a:t>
            </a:r>
            <a:r>
              <a:rPr lang="zh-CN" altLang="en-US" sz="2400">
                <a:ln/>
                <a:solidFill>
                  <a:schemeClr val="accent4"/>
                </a:solidFill>
                <a:effectLst/>
              </a:rPr>
              <a:t>同时，采集和处理彩色图像的硬件设备不断升级，能够更加方便地处理彩色图像的高维度颜色空间带来的计算复杂度高的问题。因此，如何快速有效的实现彩色图像分割技术成为了近期广大研究者关注的热点、重点问题。</a:t>
            </a:r>
            <a:endParaRPr lang="zh-CN" altLang="en-US" sz="2400">
              <a:ln/>
              <a:solidFill>
                <a:schemeClr val="accent4"/>
              </a:solidFill>
              <a:effectLst/>
            </a:endParaRPr>
          </a:p>
        </p:txBody>
      </p:sp>
    </p:spTree>
    <p:custDataLst>
      <p:tags r:id="rId2"/>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zh-CN" altLang="zh-CN">
                <a:ln/>
                <a:solidFill>
                  <a:schemeClr val="accent4"/>
                </a:solidFill>
                <a:effectLst/>
                <a:sym typeface="+mn-ea"/>
              </a:rPr>
              <a:t>选题背景与研究意义</a:t>
            </a:r>
            <a:endParaRPr lang="zh-CN" altLang="zh-CN">
              <a:ln/>
              <a:solidFill>
                <a:schemeClr val="accent4"/>
              </a:solidFill>
              <a:effectLst/>
              <a:sym typeface="+mn-ea"/>
            </a:endParaRPr>
          </a:p>
        </p:txBody>
      </p:sp>
      <p:sp>
        <p:nvSpPr>
          <p:cNvPr id="18433" name="文本框 2"/>
          <p:cNvSpPr txBox="1"/>
          <p:nvPr/>
        </p:nvSpPr>
        <p:spPr>
          <a:xfrm>
            <a:off x="861695" y="1961515"/>
            <a:ext cx="9439910" cy="3017520"/>
          </a:xfrm>
          <a:prstGeom prst="rect">
            <a:avLst/>
          </a:prstGeom>
          <a:noFill/>
          <a:ln w="9525">
            <a:noFill/>
          </a:ln>
        </p:spPr>
        <p:txBody>
          <a:bodyPr wrap="square" anchor="t">
            <a:spAutoFit/>
            <a:scene3d>
              <a:camera prst="orthographicFront"/>
              <a:lightRig rig="soft" dir="t">
                <a:rot lat="0" lon="0" rev="15600000"/>
              </a:lightRig>
            </a:scene3d>
            <a:sp3d extrusionH="57150" prstMaterial="softEdge">
              <a:bevelT w="25400" h="38100"/>
            </a:sp3d>
          </a:bodyPr>
          <a:p>
            <a:pPr lvl="0"/>
            <a:r>
              <a:rPr lang="en-US" sz="2400" i="0">
                <a:ln/>
                <a:solidFill>
                  <a:schemeClr val="accent4"/>
                </a:solidFill>
                <a:effectLst/>
                <a:latin typeface="宋体" charset="-122"/>
                <a:ea typeface="宋体" charset="-122"/>
              </a:rPr>
              <a:t>    </a:t>
            </a:r>
            <a:r>
              <a:rPr sz="2400" i="0">
                <a:ln/>
                <a:solidFill>
                  <a:schemeClr val="accent4"/>
                </a:solidFill>
                <a:effectLst/>
                <a:latin typeface="宋体" charset="-122"/>
                <a:ea typeface="宋体" charset="-122"/>
              </a:rPr>
              <a:t>常用的图像分割算法有边缘分割算法、阈值分割算法、区域分割算法、基于聚类的分割算法，基于模糊理论的分割算法、基于活动轮廓模 型的图像分割方法、基于小波分析和变换的图像分割方法和基于图 论的图像分割方法等</a:t>
            </a:r>
            <a:r>
              <a:rPr lang="zh-CN" sz="2400" i="0">
                <a:ln/>
                <a:solidFill>
                  <a:schemeClr val="accent4"/>
                </a:solidFill>
                <a:effectLst/>
                <a:latin typeface="宋体" charset="-122"/>
                <a:ea typeface="宋体" charset="-122"/>
              </a:rPr>
              <a:t>。</a:t>
            </a:r>
            <a:endParaRPr lang="zh-CN" sz="2400" i="0">
              <a:ln/>
              <a:solidFill>
                <a:schemeClr val="accent4"/>
              </a:solidFill>
              <a:effectLst/>
              <a:latin typeface="宋体" charset="-122"/>
              <a:ea typeface="宋体" charset="-122"/>
            </a:endParaRPr>
          </a:p>
          <a:p>
            <a:pPr lvl="0" algn="just"/>
            <a:r>
              <a:rPr lang="zh-CN" altLang="en-US" sz="2400" i="0">
                <a:ln/>
                <a:solidFill>
                  <a:schemeClr val="accent4"/>
                </a:solidFill>
                <a:effectLst/>
                <a:latin typeface="宋体" charset="-122"/>
                <a:ea typeface="宋体" charset="-122"/>
              </a:rPr>
              <a:t>    其中，聚类算法由于</a:t>
            </a:r>
            <a:r>
              <a:rPr lang="zh-CN" altLang="en-US" sz="2400" i="0">
                <a:solidFill>
                  <a:schemeClr val="accent4"/>
                </a:solidFill>
                <a:latin typeface="宋体" charset="-122"/>
                <a:ea typeface="宋体" charset="-122"/>
              </a:rPr>
              <a:t>与</a:t>
            </a:r>
            <a:r>
              <a:rPr lang="zh-CN" altLang="en-US" sz="2400" i="0">
                <a:ln/>
                <a:solidFill>
                  <a:schemeClr val="accent4"/>
                </a:solidFill>
                <a:effectLst/>
                <a:latin typeface="宋体" charset="-122"/>
                <a:ea typeface="宋体" charset="-122"/>
              </a:rPr>
              <a:t>图像分割思想的相似性、目标的一致性的原因，被广泛应用在了图像处理领域，是图像分割领域中的重要方法。现有的经常使用的聚 类算法有：k-means算法，模糊C均值（FCM）算法，高斯最大期望算法,层次聚类算法等。</a:t>
            </a:r>
            <a:endParaRPr lang="zh-CN" altLang="en-US" sz="2400" i="0">
              <a:ln/>
              <a:solidFill>
                <a:schemeClr val="accent4"/>
              </a:solidFill>
              <a:effectLst/>
              <a:latin typeface="宋体" charset="-122"/>
              <a:ea typeface="宋体" charset="-122"/>
            </a:endParaRPr>
          </a:p>
        </p:txBody>
      </p:sp>
      <p:sp>
        <p:nvSpPr>
          <p:cNvPr id="18434" name="文本框 3"/>
          <p:cNvSpPr txBox="1"/>
          <p:nvPr/>
        </p:nvSpPr>
        <p:spPr>
          <a:xfrm>
            <a:off x="968375" y="2004060"/>
            <a:ext cx="8668385" cy="2286000"/>
          </a:xfrm>
          <a:prstGeom prst="rect">
            <a:avLst/>
          </a:prstGeom>
          <a:noFill/>
          <a:ln w="9525">
            <a:noFill/>
          </a:ln>
        </p:spPr>
        <p:txBody>
          <a:bodyPr wrap="square" anchor="t">
            <a:spAutoFit/>
            <a:scene3d>
              <a:camera prst="orthographicFront"/>
              <a:lightRig rig="soft" dir="t">
                <a:rot lat="0" lon="0" rev="15600000"/>
              </a:lightRig>
            </a:scene3d>
            <a:sp3d extrusionH="57150" prstMaterial="softEdge">
              <a:bevelT w="25400" h="38100"/>
            </a:sp3d>
          </a:bodyPr>
          <a:p>
            <a:pPr lvl="0"/>
            <a:r>
              <a:rPr lang="en-US" altLang="zh-CN" sz="2400" i="0">
                <a:ln/>
                <a:solidFill>
                  <a:schemeClr val="accent4"/>
                </a:solidFill>
                <a:effectLst/>
                <a:latin typeface="宋体" charset="-122"/>
                <a:ea typeface="宋体" charset="-122"/>
              </a:rPr>
              <a:t>    </a:t>
            </a:r>
            <a:r>
              <a:rPr lang="zh-CN" altLang="en-US" sz="2400" i="0">
                <a:ln/>
                <a:solidFill>
                  <a:schemeClr val="accent4"/>
                </a:solidFill>
                <a:effectLst/>
                <a:latin typeface="宋体" charset="-122"/>
                <a:ea typeface="宋体" charset="-122"/>
              </a:rPr>
              <a:t>由于图像的质量不同，应用的领域不同，彩色图像中颜色的分布不同以及图像结构特征的不同，导致很难有一种通用的分割方法能够普遍适用于各种不同类型的彩色图像。</a:t>
            </a:r>
            <a:endParaRPr lang="zh-CN" altLang="en-US" sz="2400" i="0">
              <a:ln/>
              <a:solidFill>
                <a:schemeClr val="accent4"/>
              </a:solidFill>
              <a:effectLst/>
              <a:latin typeface="宋体" charset="-122"/>
              <a:ea typeface="宋体" charset="-122"/>
            </a:endParaRPr>
          </a:p>
          <a:p>
            <a:pPr lvl="0"/>
            <a:r>
              <a:rPr lang="zh-CN" altLang="en-US" sz="2400" i="0">
                <a:ln/>
                <a:solidFill>
                  <a:schemeClr val="accent4"/>
                </a:solidFill>
                <a:effectLst/>
                <a:latin typeface="宋体" charset="-122"/>
                <a:ea typeface="宋体" charset="-122"/>
              </a:rPr>
              <a:t>    所以目前的研究主要致力于根据图像的具体情况来</a:t>
            </a:r>
            <a:r>
              <a:rPr lang="en-US" altLang="zh-CN" sz="2400" i="0">
                <a:ln/>
                <a:solidFill>
                  <a:schemeClr val="accent4"/>
                </a:solidFill>
                <a:effectLst/>
                <a:latin typeface="宋体" charset="-122"/>
                <a:ea typeface="宋体" charset="-122"/>
              </a:rPr>
              <a:t>选择</a:t>
            </a:r>
            <a:r>
              <a:rPr lang="zh-CN" altLang="en-US" sz="2400" i="0">
                <a:ln/>
                <a:solidFill>
                  <a:schemeClr val="accent4"/>
                </a:solidFill>
                <a:effectLst/>
                <a:latin typeface="宋体" charset="-122"/>
                <a:ea typeface="宋体" charset="-122"/>
              </a:rPr>
              <a:t>不同的方法进行组合，针对各种可能存在的实际问题，提出新的算法，这也是彩色图像分割在今后研究工作中的发展趋势。</a:t>
            </a:r>
            <a:endParaRPr lang="zh-CN" altLang="en-US" sz="2400" i="0">
              <a:ln/>
              <a:solidFill>
                <a:schemeClr val="accent4"/>
              </a:solidFill>
              <a:effectLst/>
              <a:latin typeface="宋体" charset="-122"/>
              <a:ea typeface="宋体"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1000"/>
                                        <p:tgtEl>
                                          <p:spTgt spid="18433"/>
                                        </p:tgtEl>
                                      </p:cBhvr>
                                    </p:animEffect>
                                    <p:set>
                                      <p:cBhvr>
                                        <p:cTn id="7" dur="1" fill="hold">
                                          <p:stCondLst>
                                            <p:cond delay="998"/>
                                          </p:stCondLst>
                                        </p:cTn>
                                        <p:tgtEl>
                                          <p:spTgt spid="184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blinds(horizontal)">
                                      <p:cBhvr>
                                        <p:cTn id="12" dur="10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 grpId="0"/>
      <p:bldP spid="184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zh-CN" altLang="en-US">
                <a:ln/>
                <a:solidFill>
                  <a:schemeClr val="accent4"/>
                </a:solidFill>
                <a:effectLst/>
              </a:rPr>
              <a:t>基于聚类的彩色图像分割算法</a:t>
            </a:r>
            <a:endParaRPr lang="zh-CN" altLang="en-US">
              <a:ln/>
              <a:solidFill>
                <a:schemeClr val="accent4"/>
              </a:solidFill>
              <a:effectLst/>
            </a:endParaRPr>
          </a:p>
        </p:txBody>
      </p:sp>
      <p:sp>
        <p:nvSpPr>
          <p:cNvPr id="3" name="内容占位符 2"/>
          <p:cNvSpPr>
            <a:spLocks noGrp="1"/>
          </p:cNvSpPr>
          <p:nvPr>
            <p:ph idx="1"/>
          </p:nvPr>
        </p:nvSpPr>
        <p:spPr/>
        <p:txBody>
          <a:bodyPr/>
          <a:p>
            <a:pPr marL="457200" lvl="1" indent="0">
              <a:buNone/>
            </a:pPr>
            <a:r>
              <a:rPr lang="en-US" altLang="zh-CN" sz="3200">
                <a:solidFill>
                  <a:schemeClr val="accent4"/>
                </a:solidFill>
                <a:sym typeface="+mn-ea"/>
              </a:rPr>
              <a:t>MS</a:t>
            </a:r>
            <a:r>
              <a:rPr lang="zh-CN" altLang="en-US" sz="3200">
                <a:solidFill>
                  <a:schemeClr val="accent4"/>
                </a:solidFill>
                <a:sym typeface="+mn-ea"/>
              </a:rPr>
              <a:t>算法与</a:t>
            </a:r>
            <a:r>
              <a:rPr lang="en-US" altLang="zh-CN" sz="3200">
                <a:solidFill>
                  <a:schemeClr val="accent4"/>
                </a:solidFill>
                <a:sym typeface="+mn-ea"/>
              </a:rPr>
              <a:t>K-means</a:t>
            </a:r>
            <a:r>
              <a:rPr lang="zh-CN" altLang="en-US" sz="3200">
                <a:solidFill>
                  <a:schemeClr val="accent4"/>
                </a:solidFill>
                <a:sym typeface="+mn-ea"/>
              </a:rPr>
              <a:t>算法的结合</a:t>
            </a:r>
            <a:endParaRPr lang="zh-CN" altLang="en-US" sz="3200">
              <a:solidFill>
                <a:schemeClr val="accent4"/>
              </a:solidFill>
              <a:sym typeface="+mn-ea"/>
            </a:endParaRPr>
          </a:p>
          <a:p>
            <a:pPr marL="457200" lvl="1" indent="0">
              <a:buNone/>
            </a:pPr>
            <a:endParaRPr lang="zh-CN" altLang="en-US" sz="3600">
              <a:solidFill>
                <a:schemeClr val="accent4"/>
              </a:solidFill>
              <a:effectLst/>
              <a:sym typeface="+mn-ea"/>
            </a:endParaRPr>
          </a:p>
          <a:p>
            <a:pPr marL="457200" lvl="1" indent="0">
              <a:buNone/>
            </a:pPr>
            <a:r>
              <a:rPr lang="zh-CN" altLang="en-US" sz="3200">
                <a:solidFill>
                  <a:schemeClr val="accent4"/>
                </a:solidFill>
                <a:sym typeface="+mn-ea"/>
              </a:rPr>
              <a:t>基于</a:t>
            </a:r>
            <a:r>
              <a:rPr lang="en-US" altLang="zh-CN" sz="3200">
                <a:solidFill>
                  <a:schemeClr val="accent4"/>
                </a:solidFill>
                <a:sym typeface="+mn-ea"/>
              </a:rPr>
              <a:t>CBH</a:t>
            </a:r>
            <a:r>
              <a:rPr lang="zh-CN" altLang="en-US" sz="3200">
                <a:solidFill>
                  <a:schemeClr val="accent4"/>
                </a:solidFill>
                <a:sym typeface="+mn-ea"/>
              </a:rPr>
              <a:t>颜色空间</a:t>
            </a:r>
            <a:r>
              <a:rPr lang="zh-CN" altLang="en-US" sz="3200">
                <a:solidFill>
                  <a:schemeClr val="accent4"/>
                </a:solidFill>
                <a:sym typeface="+mn-ea"/>
              </a:rPr>
              <a:t>的</a:t>
            </a:r>
            <a:r>
              <a:rPr lang="en-US" altLang="zh-CN" sz="3200">
                <a:solidFill>
                  <a:schemeClr val="accent4"/>
                </a:solidFill>
                <a:sym typeface="+mn-ea"/>
              </a:rPr>
              <a:t>K-means</a:t>
            </a:r>
            <a:r>
              <a:rPr lang="zh-CN" altLang="en-US" sz="3200">
                <a:solidFill>
                  <a:schemeClr val="accent4"/>
                </a:solidFill>
                <a:sym typeface="+mn-ea"/>
              </a:rPr>
              <a:t>算法</a:t>
            </a:r>
            <a:endParaRPr lang="zh-CN" altLang="en-US" sz="3200">
              <a:solidFill>
                <a:schemeClr val="accent4"/>
              </a:solidFill>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linds(horizontal)">
                                      <p:cBhvr>
                                        <p:cTn id="7" dur="500"/>
                                        <p:tgtEl>
                                          <p:spTgt spid="3">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b="1">
              <a:ln/>
              <a:solidFill>
                <a:schemeClr val="accent4"/>
              </a:solidFill>
              <a:effectLst/>
              <a:sym typeface="+mn-ea"/>
            </a:endParaRPr>
          </a:p>
        </p:txBody>
      </p:sp>
      <p:sp>
        <p:nvSpPr>
          <p:cNvPr id="3" name="内容占位符 2"/>
          <p:cNvSpPr>
            <a:spLocks noGrp="1"/>
          </p:cNvSpPr>
          <p:nvPr>
            <p:ph idx="1"/>
          </p:nvPr>
        </p:nvSpPr>
        <p:spPr>
          <a:xfrm>
            <a:off x="762000" y="2381885"/>
            <a:ext cx="9236075" cy="4003675"/>
          </a:xfrm>
        </p:spPr>
        <p:txBody>
          <a:bodyPr>
            <a:scene3d>
              <a:camera prst="orthographicFront"/>
              <a:lightRig rig="soft" dir="t">
                <a:rot lat="0" lon="0" rev="15600000"/>
              </a:lightRig>
            </a:scene3d>
            <a:sp3d extrusionH="57150" prstMaterial="softEdge">
              <a:bevelT w="25400" h="38100"/>
            </a:sp3d>
          </a:bodyPr>
          <a:p>
            <a:pPr marL="0" indent="0" algn="just">
              <a:buNone/>
            </a:pPr>
            <a:r>
              <a:rPr lang="en-US" altLang="zh-CN">
                <a:ln/>
                <a:solidFill>
                  <a:schemeClr val="accent4"/>
                </a:solidFill>
                <a:effectLst/>
              </a:rPr>
              <a:t>     </a:t>
            </a:r>
            <a:r>
              <a:rPr lang="zh-CN" altLang="en-US">
                <a:ln/>
                <a:solidFill>
                  <a:schemeClr val="accent4"/>
                </a:solidFill>
                <a:effectLst/>
              </a:rPr>
              <a:t>MS算法最早由 Fukunage 和 Hostet</a:t>
            </a:r>
            <a:r>
              <a:rPr lang="en-US" altLang="zh-CN">
                <a:ln/>
                <a:solidFill>
                  <a:schemeClr val="accent4"/>
                </a:solidFill>
                <a:effectLst/>
              </a:rPr>
              <a:t>l</a:t>
            </a:r>
            <a:r>
              <a:rPr lang="zh-CN" altLang="en-US">
                <a:ln/>
                <a:solidFill>
                  <a:schemeClr val="accent4"/>
                </a:solidFill>
                <a:effectLst/>
              </a:rPr>
              <a:t>er 等人于1975年提出，之后Comaniciu 等人成功把meanshift 运用于图像处理和解决计算机视觉问题。MS算法适用性非常强，受噪声影响小，受图像形状和特征空间限制较小，目前MS算法成为了图像分割、平滑、目标跟踪领域常用的算法之一。</a:t>
            </a:r>
            <a:endParaRPr lang="zh-CN" altLang="en-US">
              <a:ln/>
              <a:solidFill>
                <a:schemeClr val="accent4"/>
              </a:solidFill>
              <a:effectLst/>
            </a:endParaRPr>
          </a:p>
        </p:txBody>
      </p:sp>
      <p:sp>
        <p:nvSpPr>
          <p:cNvPr id="4" name="文本框 3"/>
          <p:cNvSpPr txBox="1"/>
          <p:nvPr/>
        </p:nvSpPr>
        <p:spPr>
          <a:xfrm>
            <a:off x="822960" y="1348740"/>
            <a:ext cx="5165725"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sz="2800">
                <a:ln/>
                <a:solidFill>
                  <a:schemeClr val="accent4"/>
                </a:solidFill>
                <a:effectLst/>
              </a:rPr>
              <a:t>MS（Meanshift）算法</a:t>
            </a:r>
            <a:endParaRPr lang="en-US" altLang="zh-CN" sz="2800">
              <a:ln/>
              <a:solidFill>
                <a:schemeClr val="accent4"/>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670560" y="3677194"/>
            <a:ext cx="10515600" cy="4003450"/>
          </a:xfrm>
        </p:spPr>
        <p:txBody>
          <a:bodyPr>
            <a:scene3d>
              <a:camera prst="orthographicFront"/>
              <a:lightRig rig="soft" dir="t">
                <a:rot lat="0" lon="0" rev="15600000"/>
              </a:lightRig>
            </a:scene3d>
            <a:sp3d extrusionH="57150" prstMaterial="softEdge">
              <a:bevelT w="25400" h="38100"/>
            </a:sp3d>
          </a:bodyPr>
          <a:p>
            <a:pPr marL="0" indent="0">
              <a:buNone/>
            </a:pPr>
            <a:endParaRPr lang="zh-CN" altLang="en-US">
              <a:ln/>
              <a:solidFill>
                <a:schemeClr val="accent4"/>
              </a:solidFill>
              <a:effectLst/>
            </a:endParaRPr>
          </a:p>
          <a:p>
            <a:pPr marL="0" indent="0">
              <a:buNone/>
            </a:pPr>
            <a:endParaRPr lang="zh-CN" altLang="en-US">
              <a:ln/>
              <a:solidFill>
                <a:schemeClr val="accent4"/>
              </a:solidFill>
              <a:effectLst/>
            </a:endParaRPr>
          </a:p>
          <a:p>
            <a:pPr marL="0" indent="0">
              <a:buNone/>
            </a:pPr>
            <a:r>
              <a:rPr lang="zh-CN" altLang="en-US">
                <a:ln/>
                <a:solidFill>
                  <a:schemeClr val="accent4"/>
                </a:solidFill>
                <a:effectLst/>
              </a:rPr>
              <a:t> 其中，</a:t>
            </a:r>
            <a:r>
              <a:rPr lang="en-US" altLang="zh-CN">
                <a:ln/>
                <a:solidFill>
                  <a:schemeClr val="accent4"/>
                </a:solidFill>
                <a:effectLst/>
              </a:rPr>
              <a:t>x</a:t>
            </a:r>
            <a:r>
              <a:rPr lang="zh-CN" altLang="en-US">
                <a:ln/>
                <a:solidFill>
                  <a:schemeClr val="accent4"/>
                </a:solidFill>
                <a:effectLst/>
              </a:rPr>
              <a:t>是d维空间中的样本点，（</a:t>
            </a:r>
            <a:r>
              <a:rPr lang="en-US" altLang="zh-CN">
                <a:ln/>
                <a:solidFill>
                  <a:schemeClr val="accent4"/>
                </a:solidFill>
                <a:effectLst/>
              </a:rPr>
              <a:t>x</a:t>
            </a:r>
            <a:r>
              <a:rPr lang="en-US" altLang="zh-CN" baseline="-25000">
                <a:ln/>
                <a:solidFill>
                  <a:schemeClr val="accent4"/>
                </a:solidFill>
                <a:effectLst/>
              </a:rPr>
              <a:t>i </a:t>
            </a:r>
            <a:r>
              <a:rPr lang="en-US" altLang="zh-CN">
                <a:ln/>
                <a:solidFill>
                  <a:schemeClr val="accent4"/>
                </a:solidFill>
                <a:effectLst/>
              </a:rPr>
              <a:t>-x</a:t>
            </a:r>
            <a:r>
              <a:rPr lang="zh-CN" altLang="en-US">
                <a:ln/>
                <a:solidFill>
                  <a:schemeClr val="accent4"/>
                </a:solidFill>
                <a:effectLst/>
              </a:rPr>
              <a:t>）表示任一样本点距离点的偏移量，</a:t>
            </a:r>
            <a:r>
              <a:rPr lang="en-US" altLang="zh-CN">
                <a:ln/>
                <a:solidFill>
                  <a:schemeClr val="accent4"/>
                </a:solidFill>
                <a:effectLst/>
              </a:rPr>
              <a:t>h</a:t>
            </a:r>
            <a:r>
              <a:rPr lang="zh-CN" altLang="en-US">
                <a:ln/>
                <a:solidFill>
                  <a:schemeClr val="accent4"/>
                </a:solidFill>
                <a:effectLst/>
              </a:rPr>
              <a:t>是核函数带 宽，核函数选取最常使用的高斯核函 数，即</a:t>
            </a:r>
            <a:endParaRPr lang="zh-CN" altLang="en-US">
              <a:ln/>
              <a:solidFill>
                <a:schemeClr val="accent4"/>
              </a:solidFill>
              <a:effectLst/>
            </a:endParaRPr>
          </a:p>
          <a:p>
            <a:pPr marL="0" indent="0">
              <a:buNone/>
            </a:pPr>
            <a:endParaRPr lang="zh-CN" altLang="en-US">
              <a:ln/>
              <a:solidFill>
                <a:schemeClr val="accent4"/>
              </a:solidFill>
            </a:endParaRPr>
          </a:p>
        </p:txBody>
      </p:sp>
      <p:sp>
        <p:nvSpPr>
          <p:cNvPr id="4" name="文本框 3"/>
          <p:cNvSpPr txBox="1"/>
          <p:nvPr/>
        </p:nvSpPr>
        <p:spPr>
          <a:xfrm>
            <a:off x="670560" y="1485900"/>
            <a:ext cx="4389120" cy="518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zh-CN" altLang="en-US" sz="2800">
                <a:ln/>
                <a:solidFill>
                  <a:schemeClr val="accent4"/>
                </a:solidFill>
                <a:effectLst/>
                <a:latin typeface="+mn-ea"/>
                <a:sym typeface="+mn-ea"/>
              </a:rPr>
              <a:t>MS算法的基本原理：</a:t>
            </a:r>
            <a:endParaRPr lang="zh-CN" altLang="en-US" sz="2800">
              <a:ln/>
              <a:solidFill>
                <a:schemeClr val="accent4"/>
              </a:solidFill>
              <a:effectLst/>
              <a:latin typeface="+mn-ea"/>
              <a:sym typeface="+mn-ea"/>
            </a:endParaRPr>
          </a:p>
        </p:txBody>
      </p:sp>
      <p:graphicFrame>
        <p:nvGraphicFramePr>
          <p:cNvPr id="-2147482622" name="对象 15"/>
          <p:cNvGraphicFramePr>
            <a:graphicFrameLocks noChangeAspect="1"/>
          </p:cNvGraphicFramePr>
          <p:nvPr/>
        </p:nvGraphicFramePr>
        <p:xfrm>
          <a:off x="1085850" y="2339340"/>
          <a:ext cx="3938905" cy="1844040"/>
        </p:xfrm>
        <a:graphic>
          <a:graphicData uri="http://schemas.openxmlformats.org/presentationml/2006/ole">
            <mc:AlternateContent xmlns:mc="http://schemas.openxmlformats.org/markup-compatibility/2006">
              <mc:Choice xmlns:v="urn:schemas-microsoft-com:vml" Requires="v">
                <p:oleObj spid="_x0000_s3076" name="" r:id="rId1" imgW="1790700" imgH="838200" progId="Equation.KSEE3">
                  <p:embed/>
                </p:oleObj>
              </mc:Choice>
              <mc:Fallback>
                <p:oleObj name="" r:id="rId1" imgW="1790700" imgH="838200" progId="Equation.KSEE3">
                  <p:embed/>
                  <p:pic>
                    <p:nvPicPr>
                      <p:cNvPr id="0" name="图片 3075"/>
                      <p:cNvPicPr/>
                      <p:nvPr/>
                    </p:nvPicPr>
                    <p:blipFill>
                      <a:blip r:embed="rId2"/>
                      <a:stretch>
                        <a:fillRect/>
                      </a:stretch>
                    </p:blipFill>
                    <p:spPr>
                      <a:xfrm>
                        <a:off x="1085850" y="2339340"/>
                        <a:ext cx="3938905" cy="1844040"/>
                      </a:xfrm>
                      <a:prstGeom prst="rect">
                        <a:avLst/>
                      </a:prstGeom>
                      <a:noFill/>
                      <a:ln w="38100">
                        <a:noFill/>
                        <a:miter/>
                      </a:ln>
                    </p:spPr>
                  </p:pic>
                </p:oleObj>
              </mc:Fallback>
            </mc:AlternateContent>
          </a:graphicData>
        </a:graphic>
      </p:graphicFrame>
      <p:graphicFrame>
        <p:nvGraphicFramePr>
          <p:cNvPr id="-2147482615" name="对象 14"/>
          <p:cNvGraphicFramePr>
            <a:graphicFrameLocks noChangeAspect="1"/>
          </p:cNvGraphicFramePr>
          <p:nvPr/>
        </p:nvGraphicFramePr>
        <p:xfrm>
          <a:off x="1173480" y="5474970"/>
          <a:ext cx="3573145" cy="982980"/>
        </p:xfrm>
        <a:graphic>
          <a:graphicData uri="http://schemas.openxmlformats.org/presentationml/2006/ole">
            <mc:AlternateContent xmlns:mc="http://schemas.openxmlformats.org/markup-compatibility/2006">
              <mc:Choice xmlns:v="urn:schemas-microsoft-com:vml" Requires="v">
                <p:oleObj spid="_x0000_s5" name="" r:id="rId3" imgW="1541780" imgH="424180" progId="Equation.KSEE3">
                  <p:embed/>
                </p:oleObj>
              </mc:Choice>
              <mc:Fallback>
                <p:oleObj name="" r:id="rId3" imgW="1541780" imgH="424180" progId="Equation.KSEE3">
                  <p:embed/>
                  <p:pic>
                    <p:nvPicPr>
                      <p:cNvPr id="0" name="图片 4"/>
                      <p:cNvPicPr/>
                      <p:nvPr/>
                    </p:nvPicPr>
                    <p:blipFill>
                      <a:blip r:embed="rId4"/>
                      <a:stretch>
                        <a:fillRect/>
                      </a:stretch>
                    </p:blipFill>
                    <p:spPr>
                      <a:xfrm>
                        <a:off x="1173480" y="5474970"/>
                        <a:ext cx="3573145" cy="982980"/>
                      </a:xfrm>
                      <a:prstGeom prst="rect">
                        <a:avLst/>
                      </a:prstGeom>
                      <a:noFill/>
                      <a:ln w="38100">
                        <a:noFill/>
                        <a:miter/>
                      </a:ln>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p>
            <a:r>
              <a:rPr lang="en-US" altLang="zh-CN">
                <a:ln/>
                <a:solidFill>
                  <a:schemeClr val="accent4"/>
                </a:solidFill>
                <a:effectLst/>
                <a:sym typeface="+mn-ea"/>
              </a:rPr>
              <a:t>MS</a:t>
            </a:r>
            <a:r>
              <a:rPr lang="zh-CN" altLang="en-US">
                <a:ln/>
                <a:solidFill>
                  <a:schemeClr val="accent4"/>
                </a:solidFill>
                <a:effectLst/>
                <a:sym typeface="+mn-ea"/>
              </a:rPr>
              <a:t>算法与</a:t>
            </a:r>
            <a:r>
              <a:rPr lang="en-US" altLang="zh-CN">
                <a:ln/>
                <a:solidFill>
                  <a:schemeClr val="accent4"/>
                </a:solidFill>
                <a:effectLst/>
                <a:sym typeface="+mn-ea"/>
              </a:rPr>
              <a:t>K-means</a:t>
            </a:r>
            <a:r>
              <a:rPr lang="zh-CN" altLang="en-US">
                <a:ln/>
                <a:solidFill>
                  <a:schemeClr val="accent4"/>
                </a:solidFill>
                <a:effectLst/>
                <a:sym typeface="+mn-ea"/>
              </a:rPr>
              <a:t>算法的结合</a:t>
            </a:r>
            <a:endParaRPr lang="zh-CN" altLang="en-US">
              <a:ln/>
              <a:solidFill>
                <a:schemeClr val="accent4"/>
              </a:solidFill>
              <a:effectLst/>
              <a:sym typeface="+mn-ea"/>
            </a:endParaRPr>
          </a:p>
        </p:txBody>
      </p:sp>
      <p:sp>
        <p:nvSpPr>
          <p:cNvPr id="3" name="内容占位符 2"/>
          <p:cNvSpPr>
            <a:spLocks noGrp="1"/>
          </p:cNvSpPr>
          <p:nvPr>
            <p:ph idx="1"/>
          </p:nvPr>
        </p:nvSpPr>
        <p:spPr>
          <a:xfrm>
            <a:off x="563880" y="1696085"/>
            <a:ext cx="7101840" cy="1626870"/>
          </a:xfrm>
        </p:spPr>
        <p:txBody>
          <a:bodyPr>
            <a:scene3d>
              <a:camera prst="orthographicFront"/>
              <a:lightRig rig="soft" dir="t">
                <a:rot lat="0" lon="0" rev="15600000"/>
              </a:lightRig>
            </a:scene3d>
            <a:sp3d extrusionH="57150" prstMaterial="softEdge">
              <a:bevelT w="25400" h="38100"/>
            </a:sp3d>
          </a:bodyPr>
          <a:p>
            <a:pPr marL="0" indent="0">
              <a:buNone/>
            </a:pPr>
            <a:r>
              <a:rPr lang="en-US" altLang="zh-CN">
                <a:ln/>
                <a:solidFill>
                  <a:schemeClr val="accent4"/>
                </a:solidFill>
                <a:effectLst/>
              </a:rPr>
              <a:t>    </a:t>
            </a:r>
            <a:r>
              <a:rPr lang="zh-CN" altLang="en-US">
                <a:ln/>
                <a:solidFill>
                  <a:schemeClr val="accent4"/>
                </a:solidFill>
                <a:effectLst/>
              </a:rPr>
              <a:t>MS算法的分割结果最重要的影响因素就是核函数带宽。核函数带宽选择的不合适，就会很 容 易出现过分割或者是欠分割的情况，</a:t>
            </a:r>
            <a:endParaRPr lang="zh-CN" altLang="en-US">
              <a:ln/>
              <a:solidFill>
                <a:schemeClr val="accent4"/>
              </a:solidFill>
              <a:effectLst/>
            </a:endParaRPr>
          </a:p>
        </p:txBody>
      </p:sp>
      <p:pic>
        <p:nvPicPr>
          <p:cNvPr id="4" name="图片 3" descr="MStest"/>
          <p:cNvPicPr>
            <a:picLocks noChangeAspect="1"/>
          </p:cNvPicPr>
          <p:nvPr/>
        </p:nvPicPr>
        <p:blipFill>
          <a:blip r:embed="rId1"/>
          <a:srcRect l="11970" t="23799" r="8485" b="19656"/>
          <a:stretch>
            <a:fillRect/>
          </a:stretch>
        </p:blipFill>
        <p:spPr>
          <a:xfrm>
            <a:off x="502920" y="3025140"/>
            <a:ext cx="8315325" cy="3108325"/>
          </a:xfrm>
          <a:prstGeom prst="rect">
            <a:avLst/>
          </a:prstGeom>
        </p:spPr>
      </p:pic>
      <p:sp>
        <p:nvSpPr>
          <p:cNvPr id="5" name="文本框 4"/>
          <p:cNvSpPr txBox="1"/>
          <p:nvPr/>
        </p:nvSpPr>
        <p:spPr>
          <a:xfrm>
            <a:off x="671195" y="3055620"/>
            <a:ext cx="6871970" cy="192024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sz="2400">
                <a:ln/>
                <a:solidFill>
                  <a:schemeClr val="accent4"/>
                </a:solidFill>
                <a:effectLst/>
              </a:rPr>
              <a:t>    </a:t>
            </a:r>
            <a:r>
              <a:rPr lang="zh-CN" altLang="en-US" sz="2400">
                <a:ln/>
                <a:solidFill>
                  <a:schemeClr val="accent4"/>
                </a:solidFill>
                <a:effectLst/>
              </a:rPr>
              <a:t>为了克服这一问题，研究者们开始考虑将MS算法与其他分割算法组合起来，各取所长，以期望得到更好的分割效果。常用的做法就是将MS算法作为预分割的工具，下一步根据预分割结果再选择合适的聚类算法进行二次分割。</a:t>
            </a:r>
            <a:endParaRPr lang="zh-CN" altLang="en-US" sz="2400">
              <a:ln/>
              <a:solidFill>
                <a:schemeClr val="accent4"/>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INDEX" val="2"/>
  <p:tag name="KSO_WM_UNIT_CLEAR" val="1"/>
  <p:tag name="KSO_WM_UNIT_LAYERLEVEL" val="1"/>
  <p:tag name="KSO_WM_BEAUTIFY_FLAG" val="#wm#"/>
  <p:tag name="KSO_WM_UNIT_TYPE" val="i"/>
  <p:tag name="KSO_WM_UNIT_ID" val="284*i*1"/>
  <p:tag name="KSO_WM_TEMPLATE_CATEGORY" val="custom"/>
  <p:tag name="KSO_WM_TEMPLATE_INDEX" val="10"/>
</p:tagLst>
</file>

<file path=ppt/tags/tag2.xml><?xml version="1.0" encoding="utf-8"?>
<p:tagLst xmlns:p="http://schemas.openxmlformats.org/presentationml/2006/main">
  <p:tag name="KSO_WM_UNIT_INDEX" val="1"/>
  <p:tag name="KSO_WM_UNIT_CLEAR" val="1"/>
  <p:tag name="KSO_WM_UNIT_LAYERLEVEL" val="1"/>
  <p:tag name="KSO_WM_BEAUTIFY_FLAG" val="#wm#"/>
  <p:tag name="KSO_WM_UNIT_TYPE" val="i"/>
  <p:tag name="KSO_WM_UNIT_ID" val="284*i*2"/>
  <p:tag name="KSO_WM_TEMPLATE_CATEGORY" val="custom"/>
  <p:tag name="KSO_WM_TEMPLATE_INDEX" val="10"/>
</p:tagLst>
</file>

<file path=ppt/tags/tag3.xml><?xml version="1.0" encoding="utf-8"?>
<p:tagLst xmlns:p="http://schemas.openxmlformats.org/presentationml/2006/main">
  <p:tag name="KSO_WM_TEMPLATE_CATEGORY" val="custom"/>
  <p:tag name="KSO_WM_TEMPLATE_INDEX" val="160010"/>
</p:tagLst>
</file>

<file path=ppt/tags/tag4.xml><?xml version="1.0" encoding="utf-8"?>
<p:tagLst xmlns:p="http://schemas.openxmlformats.org/presentationml/2006/main">
  <p:tag name="KSO_WM_TEMPLATE_CATEGORY" val="custom"/>
  <p:tag name="KSO_WM_TEMPLATE_INDEX" val="160010"/>
</p:tagLst>
</file>

<file path=ppt/tags/tag5.xml><?xml version="1.0" encoding="utf-8"?>
<p:tagLst xmlns:p="http://schemas.openxmlformats.org/presentationml/2006/main">
  <p:tag name="KSO_WM_TEMPLATE_CATEGORY" val="custom"/>
  <p:tag name="KSO_WM_TEMPLATE_INDEX" val="160010"/>
</p:tagLst>
</file>

<file path=ppt/tags/tag6.xml><?xml version="1.0" encoding="utf-8"?>
<p:tagLst xmlns:p="http://schemas.openxmlformats.org/presentationml/2006/main">
  <p:tag name="KSO_WM_TEMPLATE_CATEGORY" val="custom"/>
  <p:tag name="KSO_WM_TEMPLATE_INDEX" val="160010"/>
</p:tagLst>
</file>

<file path=ppt/tags/tag7.xml><?xml version="1.0" encoding="utf-8"?>
<p:tagLst xmlns:p="http://schemas.openxmlformats.org/presentationml/2006/main">
  <p:tag name="KSO_WM_TEMPLATE_CATEGORY" val="custom"/>
  <p:tag name="KSO_WM_TEMPLATE_INDEX" val="160010"/>
</p:tagLst>
</file>

<file path=ppt/tags/tag8.xml><?xml version="1.0" encoding="utf-8"?>
<p:tagLst xmlns:p="http://schemas.openxmlformats.org/presentationml/2006/main">
  <p:tag name="KSO_WM_TEMPLATE_CATEGORY" val="custom"/>
  <p:tag name="KSO_WM_TEMPLATE_INDEX" val="160010"/>
</p:tagLst>
</file>

<file path=ppt/theme/theme1.xml><?xml version="1.0" encoding="utf-8"?>
<a:theme xmlns:a="http://schemas.openxmlformats.org/drawingml/2006/main" name="1_默认设计模板">
  <a:themeElements>
    <a:clrScheme name="PPT10">
      <a:dk1>
        <a:srgbClr val="67841A"/>
      </a:dk1>
      <a:lt1>
        <a:srgbClr val="FFFFFF"/>
      </a:lt1>
      <a:dk2>
        <a:srgbClr val="8FC226"/>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黑体"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itchFamily="34" charset="0"/>
          <a:buNone/>
          <a:defRPr kumimoji="0" lang="zh-CN" sz="1800" b="0" i="0" u="none" strike="noStrike" cap="none" normalizeH="0" baseline="0" smtClean="0">
            <a:ln>
              <a:noFill/>
            </a:ln>
            <a:solidFill>
              <a:schemeClr val="tx1"/>
            </a:solidFill>
            <a:effectLst/>
            <a:latin typeface="Arial" pitchFamily="34" charset="0"/>
            <a:ea typeface="黑体"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5938</Words>
  <Application>WPS 演示</Application>
  <PresentationFormat>宽屏</PresentationFormat>
  <Paragraphs>484</Paragraphs>
  <Slides>37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39" baseType="lpstr">
      <vt:lpstr>1_默认设计模板</vt:lpstr>
      <vt:lpstr>Equation.KSEE3</vt:lpstr>
      <vt:lpstr>本科毕业设计   </vt:lpstr>
      <vt:lpstr>基于聚类的彩色图像分割算法设计与实现</vt:lpstr>
      <vt:lpstr>内容提纲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MS算法与K-means算法的结合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MS算法与K-means算法的结合</vt:lpstr>
      <vt:lpstr>PowerPoint 演示文稿</vt:lpstr>
      <vt:lpstr>两种分割算法的比较</vt:lpstr>
      <vt:lpstr>两种分割算法的比较</vt:lpstr>
      <vt:lpstr>两种分割算法的比较</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17</cp:revision>
  <dcterms:created xsi:type="dcterms:W3CDTF">2016-06-13T03:54:00Z</dcterms:created>
  <dcterms:modified xsi:type="dcterms:W3CDTF">2016-06-13T18:52:01Z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